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sldIdLst>
    <p:sldId id="256" r:id="rId2"/>
    <p:sldId id="498" r:id="rId3"/>
    <p:sldId id="583" r:id="rId4"/>
    <p:sldId id="502" r:id="rId5"/>
    <p:sldId id="534" r:id="rId6"/>
    <p:sldId id="559" r:id="rId7"/>
    <p:sldId id="530" r:id="rId8"/>
    <p:sldId id="571" r:id="rId9"/>
    <p:sldId id="535" r:id="rId10"/>
    <p:sldId id="560" r:id="rId11"/>
    <p:sldId id="543" r:id="rId12"/>
    <p:sldId id="510" r:id="rId13"/>
    <p:sldId id="568" r:id="rId14"/>
    <p:sldId id="511" r:id="rId15"/>
    <p:sldId id="545" r:id="rId16"/>
    <p:sldId id="513" r:id="rId17"/>
    <p:sldId id="585" r:id="rId18"/>
    <p:sldId id="536" r:id="rId19"/>
    <p:sldId id="515" r:id="rId20"/>
    <p:sldId id="569" r:id="rId21"/>
    <p:sldId id="544" r:id="rId22"/>
    <p:sldId id="580" r:id="rId23"/>
    <p:sldId id="517" r:id="rId24"/>
    <p:sldId id="537" r:id="rId25"/>
    <p:sldId id="586" r:id="rId26"/>
    <p:sldId id="556" r:id="rId27"/>
    <p:sldId id="582" r:id="rId28"/>
    <p:sldId id="547" r:id="rId29"/>
    <p:sldId id="521" r:id="rId30"/>
    <p:sldId id="522" r:id="rId31"/>
    <p:sldId id="538" r:id="rId32"/>
    <p:sldId id="565" r:id="rId33"/>
    <p:sldId id="573" r:id="rId34"/>
    <p:sldId id="589" r:id="rId35"/>
    <p:sldId id="566" r:id="rId36"/>
    <p:sldId id="552" r:id="rId37"/>
    <p:sldId id="588" r:id="rId38"/>
    <p:sldId id="553" r:id="rId39"/>
    <p:sldId id="591" r:id="rId40"/>
    <p:sldId id="567" r:id="rId41"/>
    <p:sldId id="558" r:id="rId42"/>
    <p:sldId id="590" r:id="rId43"/>
    <p:sldId id="563" r:id="rId44"/>
    <p:sldId id="572" r:id="rId45"/>
    <p:sldId id="574" r:id="rId46"/>
    <p:sldId id="592" r:id="rId47"/>
    <p:sldId id="578" r:id="rId48"/>
    <p:sldId id="577" r:id="rId49"/>
    <p:sldId id="575" r:id="rId50"/>
    <p:sldId id="576" r:id="rId51"/>
    <p:sldId id="587" r:id="rId52"/>
    <p:sldId id="549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3"/>
    <a:srgbClr val="E63946"/>
    <a:srgbClr val="D5EDFF"/>
    <a:srgbClr val="92D050"/>
    <a:srgbClr val="B2B3B5"/>
    <a:srgbClr val="C3C3C5"/>
    <a:srgbClr val="FFFFFF"/>
    <a:srgbClr val="F4A261"/>
    <a:srgbClr val="FF9999"/>
    <a:srgbClr val="019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3182" autoAdjust="0"/>
  </p:normalViewPr>
  <p:slideViewPr>
    <p:cSldViewPr snapToGrid="0">
      <p:cViewPr varScale="1">
        <p:scale>
          <a:sx n="138" d="100"/>
          <a:sy n="138" d="100"/>
        </p:scale>
        <p:origin x="42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fr-FR" noProof="0" dirty="0" err="1"/>
            <a:t>μm</a:t>
          </a:r>
          <a:r>
            <a:rPr lang="fr-FR" noProof="0" dirty="0"/>
            <a:t> et 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déclinable à plusieurs échelles</a:t>
          </a:r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28AB06-6577-474C-AF5B-C9F1F676A943}" type="pres">
      <dgm:prSet presAssocID="{9F920D50-8CB0-4C7F-8E82-44AADD56C961}" presName="sibTrans" presStyleLbl="sibTrans2D1" presStyleIdx="2" presStyleCnt="3"/>
      <dgm:spPr/>
      <dgm:t>
        <a:bodyPr/>
        <a:lstStyle/>
        <a:p>
          <a:endParaRPr lang="fr-FR"/>
        </a:p>
      </dgm:t>
    </dgm:pt>
    <dgm:pt modelId="{37B9EEB8-5CA9-4F09-A8BA-C19DD077E1FF}" type="pres">
      <dgm:prSet presAssocID="{9F920D50-8CB0-4C7F-8E82-44AADD56C961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4F067AB-2897-44D1-8167-962EFDE534AA}" type="presOf" srcId="{C2A5CDB7-68B3-4D16-AEBD-B3D9EA183121}" destId="{728F3B20-2CEC-4AFE-8F68-FAB2DD882B81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C49A79FC-943A-4A9E-B2E7-14CCE39196D3}" type="presOf" srcId="{3634D9BF-0783-42D5-B338-EFF93674B97B}" destId="{D316C892-EA44-405E-8E9B-45B807E4DE36}" srcOrd="0" destOrd="0" presId="urn:microsoft.com/office/officeart/2005/8/layout/process2"/>
    <dgm:cxn modelId="{0A49FD54-73B1-4DEF-BBAE-4C141808A3A3}" type="presOf" srcId="{99063CB1-CB4A-4A70-92C7-17A84C4E37F8}" destId="{83D54FA9-832A-4D3B-8745-3174460457A9}" srcOrd="1" destOrd="0" presId="urn:microsoft.com/office/officeart/2005/8/layout/process2"/>
    <dgm:cxn modelId="{ABE0F13B-E447-4AB5-B1D4-C724EF6FB59D}" type="presOf" srcId="{9F920D50-8CB0-4C7F-8E82-44AADD56C961}" destId="{9528AB06-6577-474C-AF5B-C9F1F676A943}" srcOrd="0" destOrd="0" presId="urn:microsoft.com/office/officeart/2005/8/layout/process2"/>
    <dgm:cxn modelId="{5ABEF3F3-2FFF-4A72-A210-8D69BBDFB7B4}" type="presOf" srcId="{54FDA4B9-EBE4-4C58-A8B3-36C276DB79A0}" destId="{13DC3033-D03E-4B66-BAC7-49B601D1D15C}" srcOrd="0" destOrd="0" presId="urn:microsoft.com/office/officeart/2005/8/layout/process2"/>
    <dgm:cxn modelId="{05C03651-F280-4226-9C7A-529360CCA6A4}" type="presOf" srcId="{99063CB1-CB4A-4A70-92C7-17A84C4E37F8}" destId="{3BAC0934-7CC4-4884-A529-4F3D006F7E3F}" srcOrd="0" destOrd="0" presId="urn:microsoft.com/office/officeart/2005/8/layout/process2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12AB025C-0E25-49B4-8B0A-0CCAF5217A16}" type="presOf" srcId="{9537C742-9A3B-46B7-8E78-762A340E3207}" destId="{BC97E962-0D39-46A6-BC91-2DAA4A426038}" srcOrd="1" destOrd="0" presId="urn:microsoft.com/office/officeart/2005/8/layout/process2"/>
    <dgm:cxn modelId="{73BE0371-7218-4313-BBBC-645FAB791F90}" type="presOf" srcId="{79D07853-EE24-42C7-BA6E-6EA32CB759BC}" destId="{86F44951-697F-4B4C-9B44-62307895CC49}" srcOrd="0" destOrd="0" presId="urn:microsoft.com/office/officeart/2005/8/layout/process2"/>
    <dgm:cxn modelId="{654F008F-6DB0-427C-8B94-E5F2637063D6}" type="presOf" srcId="{9F920D50-8CB0-4C7F-8E82-44AADD56C961}" destId="{37B9EEB8-5CA9-4F09-A8BA-C19DD077E1FF}" srcOrd="1" destOrd="0" presId="urn:microsoft.com/office/officeart/2005/8/layout/process2"/>
    <dgm:cxn modelId="{D0992458-05C1-4121-A390-434E6040B9BE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498AC72A-C40A-4C49-A2DF-C23F4C186CD9}" type="presOf" srcId="{E417D7A4-89E9-4D9A-98CE-08D85FFC1BE3}" destId="{CF73BB5E-78AE-4573-B7E4-11199CC06C3E}" srcOrd="0" destOrd="0" presId="urn:microsoft.com/office/officeart/2005/8/layout/process2"/>
    <dgm:cxn modelId="{BC467AB5-26B4-4892-A851-62F88CDEE91C}" type="presParOf" srcId="{86F44951-697F-4B4C-9B44-62307895CC49}" destId="{13DC3033-D03E-4B66-BAC7-49B601D1D15C}" srcOrd="0" destOrd="0" presId="urn:microsoft.com/office/officeart/2005/8/layout/process2"/>
    <dgm:cxn modelId="{D15C05E4-25DB-4952-99F8-E81ECE407EBA}" type="presParOf" srcId="{86F44951-697F-4B4C-9B44-62307895CC49}" destId="{DCCF6E2D-8275-47B9-AFEF-6E77D1BE3957}" srcOrd="1" destOrd="0" presId="urn:microsoft.com/office/officeart/2005/8/layout/process2"/>
    <dgm:cxn modelId="{918EACFB-4808-4A37-8616-73F5C6342502}" type="presParOf" srcId="{DCCF6E2D-8275-47B9-AFEF-6E77D1BE3957}" destId="{BC97E962-0D39-46A6-BC91-2DAA4A426038}" srcOrd="0" destOrd="0" presId="urn:microsoft.com/office/officeart/2005/8/layout/process2"/>
    <dgm:cxn modelId="{DC9DA0C5-4C1B-473D-9D1E-714C0AB1A1DA}" type="presParOf" srcId="{86F44951-697F-4B4C-9B44-62307895CC49}" destId="{D316C892-EA44-405E-8E9B-45B807E4DE36}" srcOrd="2" destOrd="0" presId="urn:microsoft.com/office/officeart/2005/8/layout/process2"/>
    <dgm:cxn modelId="{424E51FA-6287-4973-AEB1-FF644E7987F9}" type="presParOf" srcId="{86F44951-697F-4B4C-9B44-62307895CC49}" destId="{3BAC0934-7CC4-4884-A529-4F3D006F7E3F}" srcOrd="3" destOrd="0" presId="urn:microsoft.com/office/officeart/2005/8/layout/process2"/>
    <dgm:cxn modelId="{6EA60654-152B-4EB9-B12E-3DEFBE5A04B4}" type="presParOf" srcId="{3BAC0934-7CC4-4884-A529-4F3D006F7E3F}" destId="{83D54FA9-832A-4D3B-8745-3174460457A9}" srcOrd="0" destOrd="0" presId="urn:microsoft.com/office/officeart/2005/8/layout/process2"/>
    <dgm:cxn modelId="{763D23F7-2BC8-4FE7-99D6-3604E60CF938}" type="presParOf" srcId="{86F44951-697F-4B4C-9B44-62307895CC49}" destId="{CF73BB5E-78AE-4573-B7E4-11199CC06C3E}" srcOrd="4" destOrd="0" presId="urn:microsoft.com/office/officeart/2005/8/layout/process2"/>
    <dgm:cxn modelId="{CC16AA7C-DE96-4914-9D6B-7CA9B0E63C81}" type="presParOf" srcId="{86F44951-697F-4B4C-9B44-62307895CC49}" destId="{9528AB06-6577-474C-AF5B-C9F1F676A943}" srcOrd="5" destOrd="0" presId="urn:microsoft.com/office/officeart/2005/8/layout/process2"/>
    <dgm:cxn modelId="{ECBAA44C-9A08-4637-A96C-BB1EBD3326CD}" type="presParOf" srcId="{9528AB06-6577-474C-AF5B-C9F1F676A943}" destId="{37B9EEB8-5CA9-4F09-A8BA-C19DD077E1FF}" srcOrd="0" destOrd="0" presId="urn:microsoft.com/office/officeart/2005/8/layout/process2"/>
    <dgm:cxn modelId="{C2CE13CC-03CF-4EC9-BCD8-6EC74D2C3C67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résolu et grande plage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710287" y="207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Mesurer la justesse d’un robot continu</a:t>
          </a:r>
        </a:p>
      </dsp:txBody>
      <dsp:txXfrm>
        <a:off x="732906" y="24695"/>
        <a:ext cx="3025648" cy="727046"/>
      </dsp:txXfrm>
    </dsp:sp>
    <dsp:sp modelId="{DCCF6E2D-8275-47B9-AFEF-6E77D1BE3957}">
      <dsp:nvSpPr>
        <dsp:cNvPr id="0" name=""/>
        <dsp:cNvSpPr/>
      </dsp:nvSpPr>
      <dsp:spPr>
        <a:xfrm rot="5400000">
          <a:off x="2100927" y="793667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822628"/>
        <a:ext cx="208516" cy="202724"/>
      </dsp:txXfrm>
    </dsp:sp>
    <dsp:sp modelId="{D316C892-EA44-405E-8E9B-45B807E4DE36}">
      <dsp:nvSpPr>
        <dsp:cNvPr id="0" name=""/>
        <dsp:cNvSpPr/>
      </dsp:nvSpPr>
      <dsp:spPr>
        <a:xfrm>
          <a:off x="710287" y="1160502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Mesurer la position directement sur la plateforme centrale</a:t>
          </a:r>
        </a:p>
      </dsp:txBody>
      <dsp:txXfrm>
        <a:off x="732906" y="1183121"/>
        <a:ext cx="3025648" cy="727046"/>
      </dsp:txXfrm>
    </dsp:sp>
    <dsp:sp modelId="{3BAC0934-7CC4-4884-A529-4F3D006F7E3F}">
      <dsp:nvSpPr>
        <dsp:cNvPr id="0" name=""/>
        <dsp:cNvSpPr/>
      </dsp:nvSpPr>
      <dsp:spPr>
        <a:xfrm rot="5400000">
          <a:off x="2100927" y="1952094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1981055"/>
        <a:ext cx="208516" cy="202724"/>
      </dsp:txXfrm>
    </dsp:sp>
    <dsp:sp modelId="{CF73BB5E-78AE-4573-B7E4-11199CC06C3E}">
      <dsp:nvSpPr>
        <dsp:cNvPr id="0" name=""/>
        <dsp:cNvSpPr/>
      </dsp:nvSpPr>
      <dsp:spPr>
        <a:xfrm>
          <a:off x="710287" y="2318929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Mire déclinable à plusieurs échelles</a:t>
          </a:r>
        </a:p>
      </dsp:txBody>
      <dsp:txXfrm>
        <a:off x="732906" y="2341548"/>
        <a:ext cx="3025648" cy="727046"/>
      </dsp:txXfrm>
    </dsp:sp>
    <dsp:sp modelId="{9528AB06-6577-474C-AF5B-C9F1F676A943}">
      <dsp:nvSpPr>
        <dsp:cNvPr id="0" name=""/>
        <dsp:cNvSpPr/>
      </dsp:nvSpPr>
      <dsp:spPr>
        <a:xfrm rot="5400000">
          <a:off x="2100927" y="3110521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3139482"/>
        <a:ext cx="208516" cy="202724"/>
      </dsp:txXfrm>
    </dsp:sp>
    <dsp:sp modelId="{728F3B20-2CEC-4AFE-8F68-FAB2DD882B81}">
      <dsp:nvSpPr>
        <dsp:cNvPr id="0" name=""/>
        <dsp:cNvSpPr/>
      </dsp:nvSpPr>
      <dsp:spPr>
        <a:xfrm>
          <a:off x="710287" y="347735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Résolution en translation de 3.41 </a:t>
          </a:r>
          <a:r>
            <a:rPr lang="fr-FR" sz="1700" kern="1200" noProof="0" dirty="0" err="1"/>
            <a:t>μm</a:t>
          </a:r>
          <a:r>
            <a:rPr lang="fr-FR" sz="1700" kern="1200" noProof="0" dirty="0"/>
            <a:t> et en rotation de 14.3 </a:t>
          </a:r>
          <a:r>
            <a:rPr lang="fr-FR" sz="1700" kern="1200" noProof="0" dirty="0" err="1"/>
            <a:t>μrad</a:t>
          </a:r>
          <a:r>
            <a:rPr lang="fr-FR" sz="1700" kern="1200" noProof="0" dirty="0"/>
            <a:t>.</a:t>
          </a:r>
        </a:p>
      </dsp:txBody>
      <dsp:txXfrm>
        <a:off x="732906" y="3499975"/>
        <a:ext cx="3025648" cy="7270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47245" y="196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Mesurer la justesse d’un robot continu</a:t>
          </a:r>
        </a:p>
      </dsp:txBody>
      <dsp:txXfrm>
        <a:off x="968647" y="23366"/>
        <a:ext cx="2880036" cy="687906"/>
      </dsp:txXfrm>
    </dsp:sp>
    <dsp:sp modelId="{DCCF6E2D-8275-47B9-AFEF-6E77D1BE3957}">
      <dsp:nvSpPr>
        <dsp:cNvPr id="0" name=""/>
        <dsp:cNvSpPr/>
      </dsp:nvSpPr>
      <dsp:spPr>
        <a:xfrm rot="5400000">
          <a:off x="2271657" y="75094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778344"/>
        <a:ext cx="197291" cy="191811"/>
      </dsp:txXfrm>
    </dsp:sp>
    <dsp:sp modelId="{D7009C20-514D-4AA2-84F3-42F01AA6719F}">
      <dsp:nvSpPr>
        <dsp:cNvPr id="0" name=""/>
        <dsp:cNvSpPr/>
      </dsp:nvSpPr>
      <dsp:spPr>
        <a:xfrm>
          <a:off x="947245" y="109802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7 lieux de mesure, plusieurs échelles</a:t>
          </a:r>
        </a:p>
      </dsp:txBody>
      <dsp:txXfrm>
        <a:off x="968647" y="1119431"/>
        <a:ext cx="2880036" cy="687906"/>
      </dsp:txXfrm>
    </dsp:sp>
    <dsp:sp modelId="{97347656-1E55-461F-964E-5895C2BF8746}">
      <dsp:nvSpPr>
        <dsp:cNvPr id="0" name=""/>
        <dsp:cNvSpPr/>
      </dsp:nvSpPr>
      <dsp:spPr>
        <a:xfrm rot="5400000">
          <a:off x="2271657" y="1847007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1874409"/>
        <a:ext cx="197291" cy="191811"/>
      </dsp:txXfrm>
    </dsp:sp>
    <dsp:sp modelId="{D316C892-EA44-405E-8E9B-45B807E4DE36}">
      <dsp:nvSpPr>
        <dsp:cNvPr id="0" name=""/>
        <dsp:cNvSpPr/>
      </dsp:nvSpPr>
      <dsp:spPr>
        <a:xfrm>
          <a:off x="947245" y="219409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Mesure de pose multi-DDL de la plateforme centrale</a:t>
          </a:r>
        </a:p>
      </dsp:txBody>
      <dsp:txXfrm>
        <a:off x="968647" y="2215496"/>
        <a:ext cx="2880036" cy="687906"/>
      </dsp:txXfrm>
    </dsp:sp>
    <dsp:sp modelId="{3BAC0934-7CC4-4884-A529-4F3D006F7E3F}">
      <dsp:nvSpPr>
        <dsp:cNvPr id="0" name=""/>
        <dsp:cNvSpPr/>
      </dsp:nvSpPr>
      <dsp:spPr>
        <a:xfrm rot="5400000">
          <a:off x="2271657" y="294307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2970474"/>
        <a:ext cx="197291" cy="191811"/>
      </dsp:txXfrm>
    </dsp:sp>
    <dsp:sp modelId="{728F3B20-2CEC-4AFE-8F68-FAB2DD882B81}">
      <dsp:nvSpPr>
        <dsp:cNvPr id="0" name=""/>
        <dsp:cNvSpPr/>
      </dsp:nvSpPr>
      <dsp:spPr>
        <a:xfrm>
          <a:off x="947245" y="329015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Résolution en translation de 8.2 nm</a:t>
          </a:r>
          <a:br>
            <a:rPr lang="fr-FR" sz="1500" kern="1200" noProof="0" dirty="0"/>
          </a:br>
          <a:r>
            <a:rPr lang="fr-FR" sz="1500" kern="1200" noProof="0" dirty="0"/>
            <a:t>en rotation de 2.6 </a:t>
          </a:r>
          <a:r>
            <a:rPr lang="fr-FR" sz="1500" kern="1200" noProof="0" dirty="0" err="1"/>
            <a:t>μrad</a:t>
          </a:r>
          <a:r>
            <a:rPr lang="fr-FR" sz="1500" kern="1200" noProof="0" dirty="0"/>
            <a:t>.</a:t>
          </a:r>
        </a:p>
      </dsp:txBody>
      <dsp:txXfrm>
        <a:off x="968647" y="3311561"/>
        <a:ext cx="2880036" cy="6879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Pas de capteur assez résolu et grande plage</a:t>
          </a:r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>
                <a:effectLst/>
              </a:rPr>
              <a:t>Merci Monsieur le president du jury.</a:t>
            </a:r>
          </a:p>
          <a:p>
            <a:endParaRPr lang="fr-FR" i="1" dirty="0" smtClean="0">
              <a:effectLst/>
            </a:endParaRPr>
          </a:p>
          <a:p>
            <a:endParaRPr lang="fr-FR" i="1" dirty="0" smtClean="0">
              <a:effectLst/>
            </a:endParaRPr>
          </a:p>
          <a:p>
            <a:r>
              <a:rPr lang="fr-FR" i="1" dirty="0" smtClean="0">
                <a:effectLst/>
              </a:rPr>
              <a:t>Avant </a:t>
            </a:r>
            <a:r>
              <a:rPr lang="fr-FR" i="1" dirty="0">
                <a:effectLst/>
              </a:rPr>
              <a:t>de commencer je tiens à remercier les membres du jury pour leur présence aujourd’hui, que ce soit en présentiel ou à distance ainsi que mes directeurs de thèse pour leur accompagnement et leur soutien tout au long de ce doctorat…</a:t>
            </a:r>
          </a:p>
          <a:p>
            <a:endParaRPr lang="en-US" i="1" dirty="0">
              <a:effectLst/>
            </a:endParaRPr>
          </a:p>
          <a:p>
            <a:r>
              <a:rPr lang="en-US" i="1" dirty="0" err="1">
                <a:effectLst/>
              </a:rPr>
              <a:t>Cette</a:t>
            </a:r>
            <a:r>
              <a:rPr lang="en-US" i="1" baseline="0" dirty="0">
                <a:effectLst/>
              </a:rPr>
              <a:t> these a </a:t>
            </a:r>
            <a:r>
              <a:rPr lang="en-US" i="1" baseline="0" dirty="0" err="1">
                <a:effectLst/>
              </a:rPr>
              <a:t>été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menée</a:t>
            </a:r>
            <a:r>
              <a:rPr lang="en-US" i="1" baseline="0" dirty="0">
                <a:effectLst/>
              </a:rPr>
              <a:t> au sein de </a:t>
            </a:r>
            <a:r>
              <a:rPr lang="en-US" i="1" baseline="0" dirty="0" err="1">
                <a:effectLst/>
              </a:rPr>
              <a:t>l’institut</a:t>
            </a:r>
            <a:r>
              <a:rPr lang="en-US" i="1" baseline="0" dirty="0">
                <a:effectLst/>
              </a:rPr>
              <a:t> FEMTO-ST et plus </a:t>
            </a:r>
            <a:r>
              <a:rPr lang="en-US" i="1" baseline="0" dirty="0" err="1">
                <a:effectLst/>
              </a:rPr>
              <a:t>particulièrement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le </a:t>
            </a:r>
            <a:r>
              <a:rPr lang="en-US" i="1" baseline="0" dirty="0" err="1" smtClean="0">
                <a:effectLst/>
              </a:rPr>
              <a:t>département</a:t>
            </a:r>
            <a:r>
              <a:rPr lang="en-US" i="1" baseline="0" dirty="0" smtClean="0">
                <a:effectLst/>
              </a:rPr>
              <a:t> AS2M</a:t>
            </a:r>
            <a:r>
              <a:rPr lang="en-US" i="1" baseline="0" dirty="0">
                <a:effectLst/>
              </a:rPr>
              <a:t>. </a:t>
            </a:r>
            <a:r>
              <a:rPr lang="en-US" i="1" baseline="0" dirty="0" err="1">
                <a:effectLst/>
              </a:rPr>
              <a:t>Ces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travaux</a:t>
            </a:r>
            <a:r>
              <a:rPr lang="en-US" i="1" baseline="0" dirty="0">
                <a:effectLst/>
              </a:rPr>
              <a:t> de </a:t>
            </a:r>
            <a:r>
              <a:rPr lang="en-US" i="1" baseline="0" dirty="0" err="1" smtClean="0">
                <a:effectLst/>
              </a:rPr>
              <a:t>recherche</a:t>
            </a:r>
            <a:r>
              <a:rPr lang="en-US" i="1" baseline="0" dirty="0" smtClean="0">
                <a:effectLst/>
              </a:rPr>
              <a:t> </a:t>
            </a:r>
            <a:r>
              <a:rPr lang="en-US" i="1" baseline="0" dirty="0" err="1">
                <a:effectLst/>
              </a:rPr>
              <a:t>s’inscrivent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 smtClean="0">
                <a:effectLst/>
              </a:rPr>
              <a:t>direcement</a:t>
            </a:r>
            <a:r>
              <a:rPr lang="en-US" i="1" baseline="0" dirty="0" smtClean="0">
                <a:effectLst/>
              </a:rPr>
              <a:t> </a:t>
            </a:r>
            <a:r>
              <a:rPr lang="en-US" i="1" baseline="0" dirty="0" err="1" smtClean="0">
                <a:effectLst/>
              </a:rPr>
              <a:t>dans</a:t>
            </a:r>
            <a:r>
              <a:rPr lang="en-US" i="1" baseline="0" dirty="0" smtClean="0">
                <a:effectLst/>
              </a:rPr>
              <a:t> </a:t>
            </a:r>
            <a:r>
              <a:rPr lang="en-US" i="1" baseline="0" dirty="0">
                <a:effectLst/>
              </a:rPr>
              <a:t>la </a:t>
            </a:r>
            <a:r>
              <a:rPr lang="en-US" i="1" baseline="0" dirty="0" err="1" smtClean="0">
                <a:effectLst/>
              </a:rPr>
              <a:t>thématique</a:t>
            </a:r>
            <a:r>
              <a:rPr lang="en-US" i="1" baseline="0" dirty="0" smtClean="0">
                <a:effectLst/>
              </a:rPr>
              <a:t> </a:t>
            </a:r>
            <a:r>
              <a:rPr lang="en-US" i="1" baseline="0" dirty="0">
                <a:effectLst/>
              </a:rPr>
              <a:t>de </a:t>
            </a:r>
            <a:r>
              <a:rPr lang="en-US" i="1" baseline="0" dirty="0" err="1">
                <a:effectLst/>
              </a:rPr>
              <a:t>ce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 smtClean="0">
                <a:effectLst/>
              </a:rPr>
              <a:t>département</a:t>
            </a:r>
            <a:r>
              <a:rPr lang="en-US" i="1" baseline="0" dirty="0" smtClean="0">
                <a:effectLst/>
              </a:rPr>
              <a:t>, don’t un des axes de recherché </a:t>
            </a:r>
            <a:r>
              <a:rPr lang="en-US" i="1" baseline="0" dirty="0" err="1" smtClean="0">
                <a:effectLst/>
              </a:rPr>
              <a:t>est</a:t>
            </a:r>
            <a:r>
              <a:rPr lang="en-US" i="1" baseline="0" dirty="0" smtClean="0">
                <a:effectLst/>
              </a:rPr>
              <a:t> la </a:t>
            </a:r>
            <a:r>
              <a:rPr lang="en-US" i="1" baseline="0" dirty="0" err="1" smtClean="0">
                <a:effectLst/>
              </a:rPr>
              <a:t>mirorobotique</a:t>
            </a:r>
            <a:r>
              <a:rPr lang="en-US" i="1" baseline="0" dirty="0" smtClean="0">
                <a:effectLst/>
              </a:rPr>
              <a:t> </a:t>
            </a:r>
            <a:r>
              <a:rPr lang="en-US" i="1" baseline="0" dirty="0">
                <a:effectLst/>
              </a:rPr>
              <a:t>et son champ </a:t>
            </a:r>
            <a:r>
              <a:rPr lang="en-US" i="1" baseline="0" dirty="0" err="1">
                <a:effectLst/>
              </a:rPr>
              <a:t>applicatif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varié</a:t>
            </a:r>
            <a:r>
              <a:rPr lang="en-US" i="1" baseline="0" dirty="0">
                <a:effectLst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</a:t>
            </a:r>
            <a:r>
              <a:rPr lang="en-US" baseline="0" dirty="0"/>
              <a:t> de la phase par rapport au pixel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Étude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signaux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périodiques</a:t>
            </a:r>
            <a:r>
              <a:rPr lang="en-US" baseline="0" dirty="0">
                <a:solidFill>
                  <a:srgbClr val="FF0000"/>
                </a:solidFill>
              </a:rPr>
              <a:t> avec </a:t>
            </a:r>
            <a:r>
              <a:rPr lang="en-US" baseline="0" dirty="0" err="1">
                <a:solidFill>
                  <a:srgbClr val="FF0000"/>
                </a:solidFill>
              </a:rPr>
              <a:t>cette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méthode</a:t>
            </a:r>
            <a:r>
              <a:rPr lang="en-US" baseline="0" dirty="0">
                <a:solidFill>
                  <a:srgbClr val="FF0000"/>
                </a:solidFill>
              </a:rPr>
              <a:t> = </a:t>
            </a:r>
            <a:r>
              <a:rPr lang="en-US" baseline="0" dirty="0" err="1">
                <a:solidFill>
                  <a:srgbClr val="FF0000"/>
                </a:solidFill>
              </a:rPr>
              <a:t>ce</a:t>
            </a:r>
            <a:r>
              <a:rPr lang="en-US" baseline="0" dirty="0">
                <a:solidFill>
                  <a:srgbClr val="FF0000"/>
                </a:solidFill>
              </a:rPr>
              <a:t> qui </a:t>
            </a:r>
            <a:r>
              <a:rPr lang="en-US" baseline="0" dirty="0" err="1">
                <a:solidFill>
                  <a:srgbClr val="FF0000"/>
                </a:solidFill>
              </a:rPr>
              <a:t>marche</a:t>
            </a:r>
            <a:r>
              <a:rPr lang="en-US" baseline="0" dirty="0">
                <a:solidFill>
                  <a:srgbClr val="FF0000"/>
                </a:solidFill>
              </a:rPr>
              <a:t> le </a:t>
            </a:r>
            <a:r>
              <a:rPr lang="en-US" baseline="0" dirty="0" err="1">
                <a:solidFill>
                  <a:srgbClr val="FF0000"/>
                </a:solidFill>
              </a:rPr>
              <a:t>mieux</a:t>
            </a: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en-US" dirty="0"/>
          </a:p>
          <a:p>
            <a:r>
              <a:rPr lang="en-US" dirty="0"/>
              <a:t>Bien</a:t>
            </a:r>
            <a:r>
              <a:rPr lang="en-US" baseline="0" dirty="0"/>
              <a:t> 6 </a:t>
            </a:r>
            <a:r>
              <a:rPr lang="en-US" baseline="0" dirty="0" err="1"/>
              <a:t>infos</a:t>
            </a:r>
            <a:r>
              <a:rPr lang="en-US" baseline="0" dirty="0"/>
              <a:t> </a:t>
            </a:r>
            <a:r>
              <a:rPr lang="en-US" baseline="0" dirty="0" err="1"/>
              <a:t>indépendantes</a:t>
            </a:r>
            <a:r>
              <a:rPr lang="en-US" baseline="0" dirty="0"/>
              <a:t>, que </a:t>
            </a:r>
            <a:r>
              <a:rPr lang="en-US" baseline="0" dirty="0" err="1"/>
              <a:t>l’on</a:t>
            </a:r>
            <a:r>
              <a:rPr lang="en-US" baseline="0" dirty="0"/>
              <a:t>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respirer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62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 pas </a:t>
            </a:r>
            <a:r>
              <a:rPr lang="en-US" dirty="0" err="1"/>
              <a:t>oublier</a:t>
            </a:r>
            <a:r>
              <a:rPr lang="en-US" dirty="0"/>
              <a:t> de dire </a:t>
            </a:r>
            <a:r>
              <a:rPr lang="en-US" dirty="0" err="1"/>
              <a:t>qu’on</a:t>
            </a:r>
            <a:r>
              <a:rPr lang="en-US" dirty="0"/>
              <a:t> a </a:t>
            </a:r>
            <a:r>
              <a:rPr lang="en-US" dirty="0" err="1"/>
              <a:t>bien</a:t>
            </a:r>
            <a:r>
              <a:rPr lang="en-US" dirty="0"/>
              <a:t> le </a:t>
            </a:r>
            <a:r>
              <a:rPr lang="en-US" dirty="0" err="1"/>
              <a:t>détrompeur</a:t>
            </a:r>
            <a:r>
              <a:rPr lang="en-US" dirty="0"/>
              <a:t> </a:t>
            </a:r>
            <a:r>
              <a:rPr lang="en-US" dirty="0" err="1"/>
              <a:t>d’angle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404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29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822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99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reflexion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381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Difficulté</a:t>
            </a:r>
            <a:r>
              <a:rPr lang="en-US" dirty="0"/>
              <a:t> </a:t>
            </a:r>
            <a:r>
              <a:rPr lang="en-US" dirty="0" err="1"/>
              <a:t>d’insérer</a:t>
            </a:r>
            <a:r>
              <a:rPr lang="en-US" dirty="0"/>
              <a:t> des </a:t>
            </a:r>
            <a:r>
              <a:rPr lang="en-US" dirty="0" err="1"/>
              <a:t>capteurs</a:t>
            </a:r>
            <a:r>
              <a:rPr lang="en-US" dirty="0"/>
              <a:t> sur </a:t>
            </a:r>
            <a:r>
              <a:rPr lang="en-US" dirty="0" err="1"/>
              <a:t>microrobots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14842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078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786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535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FF0000"/>
                </a:solidFill>
              </a:rPr>
              <a:t>Bien faire le </a:t>
            </a:r>
            <a:r>
              <a:rPr lang="fr-FR" dirty="0" err="1">
                <a:solidFill>
                  <a:srgbClr val="FF0000"/>
                </a:solidFill>
              </a:rPr>
              <a:t>distingo</a:t>
            </a:r>
            <a:r>
              <a:rPr lang="fr-FR" dirty="0">
                <a:solidFill>
                  <a:srgbClr val="FF0000"/>
                </a:solidFill>
              </a:rPr>
              <a:t> entre phase de la mire et phase de l’onde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fr-FR" dirty="0"/>
              <a:t>Présentation du dispo</a:t>
            </a:r>
          </a:p>
          <a:p>
            <a:pPr marL="342900" indent="-342900">
              <a:buAutoNum type="arabicParenR"/>
            </a:pPr>
            <a:r>
              <a:rPr lang="fr-FR" dirty="0"/>
              <a:t>Image intensité / phase de l’onde</a:t>
            </a:r>
          </a:p>
          <a:p>
            <a:pPr marL="342900" indent="-342900">
              <a:buAutoNum type="arabicParenR"/>
            </a:pPr>
            <a:r>
              <a:rPr lang="fr-FR" dirty="0"/>
              <a:t>Résultats</a:t>
            </a:r>
          </a:p>
          <a:p>
            <a:pPr marL="342900" indent="-342900">
              <a:buAutoNum type="arabicParenR"/>
            </a:pPr>
            <a:r>
              <a:rPr lang="fr-FR" dirty="0"/>
              <a:t>Problématique distance de reconstruction </a:t>
            </a:r>
            <a:r>
              <a:rPr lang="fr-FR" dirty="0">
                <a:sym typeface="Wingdings" panose="05000000000000000000" pitchFamily="2" charset="2"/>
              </a:rPr>
              <a:t> Stéphane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85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E63946"/>
                </a:solidFill>
              </a:rPr>
              <a:t>ANR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E6394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7030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9747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12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5176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077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6107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5051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0432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0548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4254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12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4578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73732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64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07/10/2021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07/10/2021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07/10/2021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07/10/2021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07/10/2021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=""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="" xmlns:a16="http://schemas.microsoft.com/office/drawing/2014/main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="" xmlns:a16="http://schemas.microsoft.com/office/drawing/2014/main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="" xmlns:a16="http://schemas.microsoft.com/office/drawing/2014/main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07/10/2021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=""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="" xmlns:a16="http://schemas.microsoft.com/office/drawing/2014/main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="" xmlns:a16="http://schemas.microsoft.com/office/drawing/2014/main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="" xmlns:a16="http://schemas.microsoft.com/office/drawing/2014/main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="" xmlns:a16="http://schemas.microsoft.com/office/drawing/2014/main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="" xmlns:a16="http://schemas.microsoft.com/office/drawing/2014/main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07/10/2021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07/10/2021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07/10/2021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07/10/2021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07/10/2021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07/10/2021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07/10/2021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video" Target="file:///D:\webDev\PhD_defense\videos\part_2_methods\export_1D_signal_expansion\video_assembly_1D_export.mp4" TargetMode="External"/><Relationship Id="rId1" Type="http://schemas.microsoft.com/office/2007/relationships/media" Target="file:///D:\webDev\PhD_defense\videos\part_2_methods\export_1D_signal_expansion\video_assembly_1D_export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export_1D_phase_retrieving\sinewave_1D_wrapped_phase.mp4" TargetMode="External"/><Relationship Id="rId13" Type="http://schemas.openxmlformats.org/officeDocument/2006/relationships/image" Target="../media/image38.png"/><Relationship Id="rId3" Type="http://schemas.microsoft.com/office/2007/relationships/media" Target="file:///D:\webDev\PhD_defense\videos\part_2_methods\export_1D_phase_retrieving\sinewave_1D_variable_phi.mp4" TargetMode="External"/><Relationship Id="rId7" Type="http://schemas.microsoft.com/office/2007/relationships/media" Target="file:///D:\webDev\PhD_defense\videos\part_2_methods\export_1D_phase_retrieving\sinewave_1D_wrapped_phase.mp4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unwrapped_phase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unwrapped_phase.mp4" TargetMode="External"/><Relationship Id="rId6" Type="http://schemas.openxmlformats.org/officeDocument/2006/relationships/video" Target="file:///D:\webDev\PhD_defense\videos\part_2_methods\export_1D_phase_retrieving\signal_1D_sampled_FT.mp4" TargetMode="External"/><Relationship Id="rId11" Type="http://schemas.openxmlformats.org/officeDocument/2006/relationships/image" Target="../media/image36.png"/><Relationship Id="rId5" Type="http://schemas.microsoft.com/office/2007/relationships/media" Target="file:///D:\webDev\PhD_defense\videos\part_2_methods\export_1D_phase_retrieving\signal_1D_sampled_FT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1.xml"/><Relationship Id="rId4" Type="http://schemas.openxmlformats.org/officeDocument/2006/relationships/video" Target="file:///D:\webDev\PhD_defense\videos\part_2_methods\export_1D_phase_retrieving\sinewave_1D_variable_phi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2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47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_schema-01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2_methods\(FIG2)pattern_referential_conventions-01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image" Target="../media/image44.png"/><Relationship Id="rId4" Type="http://schemas.openxmlformats.org/officeDocument/2006/relationships/image" Target="../media/image430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0.png"/><Relationship Id="rId15" Type="http://schemas.openxmlformats.org/officeDocument/2006/relationships/image" Target="../media/image61.png"/><Relationship Id="rId23" Type="http://schemas.openxmlformats.org/officeDocument/2006/relationships/image" Target="../media/image54.png"/><Relationship Id="rId19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0.jpe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2.png"/><Relationship Id="rId5" Type="http://schemas.openxmlformats.org/officeDocument/2006/relationships/image" Target="../media/image73.png"/><Relationship Id="rId10" Type="http://schemas.openxmlformats.org/officeDocument/2006/relationships/image" Target="file:///D:\webDev\PhD_defense\figures\part_2_methods\methode_encodage.png" TargetMode="External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file:///D:\webDev\PhD_defense\figures\part_2_methods\process_decodage_robuste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12" Type="http://schemas.openxmlformats.org/officeDocument/2006/relationships/image" Target="file:///D:\webDev\PhD_defense\figures\part_3_performances\crenau_1_nano.png" TargetMode="External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../media/image56.png"/><Relationship Id="rId11" Type="http://schemas.openxmlformats.org/officeDocument/2006/relationships/image" Target="file:///D:\webDev\PhD_defense\figures\part_3_performances\setup_validation_resolution_3DDL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81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57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(FIG10a)resolution_off_axis_microscope.png" TargetMode="External"/><Relationship Id="rId12" Type="http://schemas.openxmlformats.org/officeDocument/2006/relationships/image" Target="../media/image65.png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64.png"/><Relationship Id="rId11" Type="http://schemas.openxmlformats.org/officeDocument/2006/relationships/image" Target="../media/image8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file:///G:\Utilisateurs\antoine.andre\Documents\webDev\PhD_defense\figures\part_3_performances\comparison_6DOF_orientation_3D_view-01.png" TargetMode="External"/><Relationship Id="rId3" Type="http://schemas.openxmlformats.org/officeDocument/2006/relationships/image" Target="../media/image10.jpeg"/><Relationship Id="rId12" Type="http://schemas.openxmlformats.org/officeDocument/2006/relationships/image" Target="../media/image66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6" Type="http://schemas.openxmlformats.org/officeDocument/2006/relationships/image" Target="file:///D:\webDev\PhD_defense\figures\part_3_performances\(FIG11a)macroscopic_6DoF_setup.png" TargetMode="Externa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6.png"/><Relationship Id="rId15" Type="http://schemas.openxmlformats.org/officeDocument/2006/relationships/image" Target="file:///D:\webDev\PhD_defense\figures\part_3_performances\legend_comparison_6DOF.png" TargetMode="External"/><Relationship Id="rId14" Type="http://schemas.openxmlformats.org/officeDocument/2006/relationships/image" Target="file:///G:\Utilisateurs\antoine.andre\Documents\webDev\PhD_defense\figures\part_3_performances\comparison_6DOF_translation_3D_view-01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3_performances\occlusionPercentageComparison(FIG10).png" TargetMode="External"/><Relationship Id="rId5" Type="http://schemas.openxmlformats.org/officeDocument/2006/relationships/image" Target="file:///D:\webDev\PhD_defense\figures\part_3_performances\resolutionBasseLumiere(FIG7).png" TargetMode="External"/><Relationship Id="rId4" Type="http://schemas.openxmlformats.org/officeDocument/2006/relationships/image" Target="file:///D:\webDev\PhD_defense\figures\part_3_performances\courbeDefocus(FIG8)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periodic_60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4_applications\megarena_60.png" TargetMode="External"/><Relationship Id="rId5" Type="http://schemas.openxmlformats.org/officeDocument/2006/relationships/image" Target="file:///D:\webDev\PhD_defense\figures\part_4_applications\hpcode_60.png" TargetMode="External"/><Relationship Id="rId4" Type="http://schemas.openxmlformats.org/officeDocument/2006/relationships/image" Target="file:///D:\webDev\PhD_defense\figures\part_4_applications\bitmap_60.p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projects.femto-st.fr/vernier/en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vernier_website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videos\part_4_applications\bitmappattern_0.gif" TargetMode="External"/><Relationship Id="rId5" Type="http://schemas.openxmlformats.org/officeDocument/2006/relationships/image" Target="file:///D:\webDev\PhD_defense\videos\part_4_applications\megarenapattern.gif" TargetMode="External"/><Relationship Id="rId10" Type="http://schemas.openxmlformats.org/officeDocument/2006/relationships/image" Target="file:///D:\webDev\PhD_defense\videos\part_4_applications\HPCode_pattern.gif" TargetMode="External"/><Relationship Id="rId4" Type="http://schemas.openxmlformats.org/officeDocument/2006/relationships/image" Target="file:///D:\webDev\PhD_defense\videos\part_4_applications\periodicpattern2.gif" TargetMode="External"/><Relationship Id="rId9" Type="http://schemas.openxmlformats.org/officeDocument/2006/relationships/image" Target="file:///D:\webDev\PhD_defense\figures\part_4_applications\vernier_doc.P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1.xml"/><Relationship Id="rId12" Type="http://schemas.openxmlformats.org/officeDocument/2006/relationships/image" Target="../media/image69.png"/><Relationship Id="rId2" Type="http://schemas.openxmlformats.org/officeDocument/2006/relationships/video" Target="file:///D:\webDev\PhD_defense\videos\part_4_applications\robot_oscar_icra.mp4" TargetMode="External"/><Relationship Id="rId1" Type="http://schemas.microsoft.com/office/2007/relationships/media" Target="file:///D: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10.jpeg"/><Relationship Id="rId10" Type="http://schemas.openxmlformats.org/officeDocument/2006/relationships/diagramColors" Target="../diagrams/colors1.xml"/><Relationship Id="rId4" Type="http://schemas.openxmlformats.org/officeDocument/2006/relationships/notesSlide" Target="../notesSlides/notesSlide27.xml"/><Relationship Id="rId9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0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file:///D:\webDev\PhD_defense\figures\part_4_applications\triskele_bot_Benjamin_schema2.PNG" TargetMode="External"/><Relationship Id="rId5" Type="http://schemas.openxmlformats.org/officeDocument/2006/relationships/diagramData" Target="../diagrams/data2.xml"/><Relationship Id="rId10" Type="http://schemas.openxmlformats.org/officeDocument/2006/relationships/image" Target="file:///D:\webDev\PhD_defense\figures\part_4_applications\setup_expe_triskele_bot-01.png" TargetMode="External"/><Relationship Id="rId4" Type="http://schemas.openxmlformats.org/officeDocument/2006/relationships/image" Target="file:///G:\Utilisateurs\antoine.andre\Documents\webDev\PhD_defense\figures\coleagues_pictures\benjamin.jpg" TargetMode="External"/><Relationship Id="rId9" Type="http://schemas.microsoft.com/office/2007/relationships/diagramDrawing" Target="../diagrams/drawing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file:///D:\webDev\PhD_defense\figures\part_4_applications\CTJoint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3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_2.mp4" TargetMode="External"/><Relationship Id="rId1" Type="http://schemas.microsoft.com/office/2007/relationships/media" Target="file:///D:\webDev\PhD_defense\videos\part_4_applications\single_fiber_compression_test_2.mp4" TargetMode="External"/><Relationship Id="rId6" Type="http://schemas.openxmlformats.org/officeDocument/2006/relationships/diagramData" Target="../diagrams/data3.xml"/><Relationship Id="rId11" Type="http://schemas.openxmlformats.org/officeDocument/2006/relationships/image" Target="../media/image10.jpeg"/><Relationship Id="rId5" Type="http://schemas.openxmlformats.org/officeDocument/2006/relationships/image" Target="../media/image70.png"/><Relationship Id="rId10" Type="http://schemas.microsoft.com/office/2007/relationships/diagramDrawing" Target="../diagrams/drawing3.xml"/><Relationship Id="rId4" Type="http://schemas.openxmlformats.org/officeDocument/2006/relationships/notesSlide" Target="../notesSlides/notesSlide29.xml"/><Relationship Id="rId9" Type="http://schemas.openxmlformats.org/officeDocument/2006/relationships/diagramColors" Target="../diagrams/colors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1_intro\micromaison_femto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G:\Utilisateurs\antoine.andre\Documents\webDev\PhD_defense\figures\part_1_intro\kanty_micro_assembly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fibreJason.png" TargetMode="External"/><Relationship Id="rId5" Type="http://schemas.openxmlformats.org/officeDocument/2006/relationships/image" Target="file:///D:\webDev\PhD_defense\figures\part_1_intro\haous_2017.PNG" TargetMode="External"/><Relationship Id="rId4" Type="http://schemas.openxmlformats.org/officeDocument/2006/relationships/image" Target="file:///D:\webDev\PhD_defense\figures\part_1_intro\HXP50-MECA__1_800w.jpg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file:///D:\webDev\PhD_defense\figures\part_4_applications\microfluidicChipAssemblySchema_JPG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4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71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4.xml"/><Relationship Id="rId4" Type="http://schemas.openxmlformats.org/officeDocument/2006/relationships/notesSlide" Target="../notesSlides/notesSlide30.xml"/><Relationship Id="rId9" Type="http://schemas.openxmlformats.org/officeDocument/2006/relationships/diagramLayout" Target="../diagrams/layout4.xml"/><Relationship Id="rId14" Type="http://schemas.openxmlformats.org/officeDocument/2006/relationships/image" Target="file:///D:\webDev\PhD_defense\figures\part_4_applications\erreur_asservissement_puce_fluidique.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nclu\robot_oscar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CTJoint.p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conclu\megaremaTiltedConclu_thumbnail.png" TargetMode="External"/><Relationship Id="rId5" Type="http://schemas.openxmlformats.org/officeDocument/2006/relationships/image" Target="file:///G:\Utilisateurs\antoine.andre\Documents\webDev\PhD_defense\figures\conclu\megaremaTiltedConclu_spectrum.png" TargetMode="External"/><Relationship Id="rId4" Type="http://schemas.openxmlformats.org/officeDocument/2006/relationships/image" Target="file:///G:\Utilisateurs\antoine.andre\Documents\webDev\PhD_defense\figures\conclu\megaremaTiltedConclu.png" TargetMode="External"/><Relationship Id="rId9" Type="http://schemas.openxmlformats.org/officeDocument/2006/relationships/image" Target="file:///D:\webDev\PhD_defense\figures\conclu\puce_fluidique.PNG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13" Type="http://schemas.openxmlformats.org/officeDocument/2006/relationships/image" Target="file:///D:\webDev\PhD_defense\figures\conclu\megarena_simple_conclu.png" TargetMode="External"/><Relationship Id="rId3" Type="http://schemas.openxmlformats.org/officeDocument/2006/relationships/image" Target="../media/image10.jpeg"/><Relationship Id="rId7" Type="http://schemas.openxmlformats.org/officeDocument/2006/relationships/image" Target="../media/image76.png"/><Relationship Id="rId12" Type="http://schemas.openxmlformats.org/officeDocument/2006/relationships/image" Target="../media/image87.png"/><Relationship Id="rId17" Type="http://schemas.openxmlformats.org/officeDocument/2006/relationships/image" Target="file:///G:\Utilisateurs\antoine.andre\Documents\webDev\PhD_defense\figures\conclu\people_above.jpg" TargetMode="External"/><Relationship Id="rId2" Type="http://schemas.openxmlformats.org/officeDocument/2006/relationships/notesSlide" Target="../notesSlides/notesSlide33.xml"/><Relationship Id="rId16" Type="http://schemas.openxmlformats.org/officeDocument/2006/relationships/image" Target="file:///G:\Utilisateurs\antoine.andre\Documents\webDev\PhD_defense\figures\conclu\water_molecul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1.png"/><Relationship Id="rId11" Type="http://schemas.openxmlformats.org/officeDocument/2006/relationships/image" Target="../media/image761.png"/><Relationship Id="rId5" Type="http://schemas.openxmlformats.org/officeDocument/2006/relationships/image" Target="../media/image721.png"/><Relationship Id="rId15" Type="http://schemas.openxmlformats.org/officeDocument/2006/relationships/image" Target="file:///G:\Utilisateurs\antoine.andre\Documents\webDev\PhD_defense\figures\conclu\earth_img.jpg" TargetMode="External"/><Relationship Id="rId10" Type="http://schemas.openxmlformats.org/officeDocument/2006/relationships/image" Target="../media/image78.png"/><Relationship Id="rId19" Type="http://schemas.openxmlformats.org/officeDocument/2006/relationships/image" Target="../media/image99.png"/><Relationship Id="rId9" Type="http://schemas.openxmlformats.org/officeDocument/2006/relationships/image" Target="../media/image722.png"/><Relationship Id="rId14" Type="http://schemas.openxmlformats.org/officeDocument/2006/relationships/image" Target="../media/image7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file:///D:\webDev\PhD_defense\figures\part_5_perspectives\IMG_8021.jpg" TargetMode="External"/><Relationship Id="rId4" Type="http://schemas.openxmlformats.org/officeDocument/2006/relationships/image" Target="../media/image7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3" Type="http://schemas.openxmlformats.org/officeDocument/2006/relationships/image" Target="file:///D:\webDev\PhD_defense\figures\part_5_perspectives\intensity_cmap.png" TargetMode="External"/><Relationship Id="rId7" Type="http://schemas.openxmlformats.org/officeDocument/2006/relationships/image" Target="../media/image830.png"/><Relationship Id="rId12" Type="http://schemas.openxmlformats.org/officeDocument/2006/relationships/image" Target="file:///D:\webDev\PhD_defense\figures\part_5_perspectives\holo_raw.pn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2.png"/><Relationship Id="rId10" Type="http://schemas.openxmlformats.org/officeDocument/2006/relationships/image" Target="file:///D:\webDev\PhD_defense\figures\part_5_perspectives\holo_phase_height_detail.png" TargetMode="External"/><Relationship Id="rId4" Type="http://schemas.openxmlformats.org/officeDocument/2006/relationships/image" Target="../media/image10.jpeg"/><Relationship Id="rId9" Type="http://schemas.openxmlformats.org/officeDocument/2006/relationships/image" Target="file:///D:\webDev\PhD_defense\figures\part_5_perspectives\holo_phase_height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83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leagues_pictures\Louis_2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coleagues_pictures\stephane.PNG" TargetMode="External"/><Relationship Id="rId2" Type="http://schemas.openxmlformats.org/officeDocument/2006/relationships/video" Target="file:///D:\webDev\PhD_defense\videos\part_5_conclusion\focusing_holo.mp4" TargetMode="External"/><Relationship Id="rId1" Type="http://schemas.microsoft.com/office/2007/relationships/media" Target="file:///D:\webDev\PhD_defense\videos\part_5_conclusion\focusing_holo.mp4" TargetMode="External"/><Relationship Id="rId6" Type="http://schemas.openxmlformats.org/officeDocument/2006/relationships/image" Target="../media/image8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file:///D:\webDev\PhD_defense\figures\part_5_perspectives\mire_sphere_perspective.png" TargetMode="External"/><Relationship Id="rId4" Type="http://schemas.openxmlformats.org/officeDocument/2006/relationships/image" Target="file:///D:\webDev\PhD_defense\figures\part_5_perspectives\mire_sphere_perspective_2.p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6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19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5" Type="http://schemas.openxmlformats.org/officeDocument/2006/relationships/image" Target="../media/image23.pn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8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2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1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7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D:\webDev\PhD_defense\assets\conclu_people-01.png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0.jpe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48.png"/><Relationship Id="rId10" Type="http://schemas.openxmlformats.org/officeDocument/2006/relationships/image" Target="../media/image94.png"/><Relationship Id="rId4" Type="http://schemas.openxmlformats.org/officeDocument/2006/relationships/image" Target="../media/image44.png"/><Relationship Id="rId9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21" Type="http://schemas.openxmlformats.org/officeDocument/2006/relationships/image" Target="../media/image670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58.png"/><Relationship Id="rId20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1.png"/><Relationship Id="rId23" Type="http://schemas.openxmlformats.org/officeDocument/2006/relationships/image" Target="../media/image54.png"/><Relationship Id="rId19" Type="http://schemas.openxmlformats.org/officeDocument/2006/relationships/image" Target="../media/image53.png"/><Relationship Id="rId4" Type="http://schemas.openxmlformats.org/officeDocument/2006/relationships/image" Target="../media/image49.png"/><Relationship Id="rId22" Type="http://schemas.openxmlformats.org/officeDocument/2006/relationships/image" Target="../media/image6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710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00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../media/image85.png"/><Relationship Id="rId11" Type="http://schemas.openxmlformats.org/officeDocument/2006/relationships/image" Target="../media/image690.png"/><Relationship Id="rId5" Type="http://schemas.openxmlformats.org/officeDocument/2006/relationships/image" Target="../media/image10.jpeg"/><Relationship Id="rId10" Type="http://schemas.openxmlformats.org/officeDocument/2006/relationships/image" Target="../media/image640.png"/><Relationship Id="rId4" Type="http://schemas.openxmlformats.org/officeDocument/2006/relationships/notesSlide" Target="../notesSlides/notesSlide43.xml"/><Relationship Id="rId9" Type="http://schemas.openxmlformats.org/officeDocument/2006/relationships/image" Target="../media/image620.png"/><Relationship Id="rId14" Type="http://schemas.openxmlformats.org/officeDocument/2006/relationships/image" Target="../media/image7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2_methods\simu_3D_perspective_phase_maps.mp4" TargetMode="External"/><Relationship Id="rId1" Type="http://schemas.microsoft.com/office/2007/relationships/media" Target="file:///D:\webDev\PhD_defense\videos\part_2_methods\simu_3D_perspective_phase_maps.mp4" TargetMode="External"/><Relationship Id="rId6" Type="http://schemas.openxmlformats.org/officeDocument/2006/relationships/image" Target="../media/image88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explicationThumbnailRatio(FIG5).pn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3_performances\analyseResolutionTranslationRotation_hp_code.png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2_methods\QRCodeSizingSimuIllustrator.png" TargetMode="External"/><Relationship Id="rId5" Type="http://schemas.openxmlformats.org/officeDocument/2006/relationships/image" Target="file:///D:\webDev\PhD_defense\figures\part_2_methods\designMarkers.png" TargetMode="External"/><Relationship Id="rId4" Type="http://schemas.openxmlformats.org/officeDocument/2006/relationships/image" Target="file:///D:\webDev\PhD_defense\figures\part_3_performances\HP_code_comparaison_perf_methodes.pn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D:\webDev\PhD_defense\figures\diapos_supp\processThumbnailHPCode_2.PNG" TargetMode="External"/><Relationship Id="rId4" Type="http://schemas.openxmlformats.org/officeDocument/2006/relationships/image" Target="file:///D:\webDev\PhD_defense\figures\diapos_supp\processThumbnailHPCode.png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variableNoises_suppMat1.mp4" TargetMode="External"/><Relationship Id="rId1" Type="http://schemas.microsoft.com/office/2007/relationships/media" Target="file:///D:\webDev\PhD_defense\videos\part_3_performances\variableNoises_suppMat1.mp4" TargetMode="External"/><Relationship Id="rId6" Type="http://schemas.openxmlformats.org/officeDocument/2006/relationships/image" Target="../media/image89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defocusHistogramVideo_suppMat3.mp4" TargetMode="External"/><Relationship Id="rId1" Type="http://schemas.microsoft.com/office/2007/relationships/media" Target="file:///D:\webDev\PhD_defense\videos\part_3_performances\defocusHistogramVideo_suppMat3.mp4" TargetMode="External"/><Relationship Id="rId6" Type="http://schemas.openxmlformats.org/officeDocument/2006/relationships/image" Target="../media/image9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occlusionSimulation_suppMat4.mp4" TargetMode="External"/><Relationship Id="rId1" Type="http://schemas.microsoft.com/office/2007/relationships/media" Target="file:///D:\webDev\PhD_defense\videos\part_3_performances\occlusionSimulation_suppMat4.mp4" TargetMode="External"/><Relationship Id="rId6" Type="http://schemas.openxmlformats.org/officeDocument/2006/relationships/image" Target="../media/image97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4_applications\videoSetupAppVernier.mp4" TargetMode="External"/><Relationship Id="rId1" Type="http://schemas.microsoft.com/office/2007/relationships/media" Target="file:///D:\webDev\PhD_defense\videos\part_4_applications\videoSetupAppVernier.mp4" TargetMode="External"/><Relationship Id="rId6" Type="http://schemas.openxmlformats.org/officeDocument/2006/relationships/image" Target="../media/image98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1_intro\resolution_figure_state_of_art_3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resolution_figure_state_of_art_2-01.png" TargetMode="External"/><Relationship Id="rId5" Type="http://schemas.openxmlformats.org/officeDocument/2006/relationships/image" Target="file:///D:\webDev\PhD_defense\figures\part_1_intro\resolution_figure_state_of_art_1-01.png" TargetMode="External"/><Relationship Id="rId4" Type="http://schemas.openxmlformats.org/officeDocument/2006/relationships/image" Target="file:///D:\webDev\PhD_defense\figures\part_1_intro\resolution_figure_state_of_art_0-01.p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file:///D:\webDev\PhD_defense\figures\part_1_intro\micromaison_femto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="" xmlns:a16="http://schemas.microsoft.com/office/drawing/2014/main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  <p:sp>
        <p:nvSpPr>
          <p:cNvPr id="10" name="ZoneTexte 4"/>
          <p:cNvSpPr txBox="1"/>
          <p:nvPr/>
        </p:nvSpPr>
        <p:spPr>
          <a:xfrm>
            <a:off x="334137" y="1815419"/>
            <a:ext cx="115237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11" name="ZoneTexte 5"/>
          <p:cNvSpPr txBox="1"/>
          <p:nvPr/>
        </p:nvSpPr>
        <p:spPr>
          <a:xfrm>
            <a:off x="334137" y="4523459"/>
            <a:ext cx="11854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ACC949"/>
                </a:solidFill>
              </a:rPr>
              <a:t>Soutenance de thèse du 8 Octobre 2021</a:t>
            </a:r>
          </a:p>
          <a:p>
            <a:r>
              <a:rPr lang="fr-FR" b="1" dirty="0">
                <a:solidFill>
                  <a:srgbClr val="B2B3B5"/>
                </a:solidFill>
              </a:rPr>
              <a:t>Jury</a:t>
            </a:r>
            <a:endParaRPr lang="fr-FR" sz="2000" b="1" dirty="0">
              <a:solidFill>
                <a:srgbClr val="B2B3B5"/>
              </a:solidFill>
            </a:endParaRPr>
          </a:p>
          <a:p>
            <a:r>
              <a:rPr lang="fr-FR" sz="1600" b="1" dirty="0">
                <a:solidFill>
                  <a:srgbClr val="005393"/>
                </a:solidFill>
              </a:rPr>
              <a:t>Rapporteurs : 	Youcef MEZOUAR		Professeur à SIGMA-Clermont, Institut Pascal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Peter STURM		Directeur de recherche à l’INRIA de Grenoble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Examinateur :	Éric MARCHAND		Professeur à l’Université de Rennes 1, IRISA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Encadrants : 	Guillaume LAURENT		Maître de Conférences HDR à l’ENSMM, FEMTO-ST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Patrick SANDOZ		Chargé de recherche HDR CNRS, FEMTO-ST</a:t>
            </a:r>
            <a:br>
              <a:rPr lang="fr-FR" sz="1600" b="1" dirty="0">
                <a:solidFill>
                  <a:srgbClr val="005393"/>
                </a:solidFill>
              </a:rPr>
            </a:br>
            <a:r>
              <a:rPr lang="fr-FR" sz="1600" b="1" dirty="0">
                <a:solidFill>
                  <a:srgbClr val="005393"/>
                </a:solidFill>
              </a:rPr>
              <a:t>		Maxime JACQUOT		Professeur à l’Université de Franche-Comté, FEMTO-ST	</a:t>
            </a:r>
          </a:p>
        </p:txBody>
      </p:sp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3900"/>
            <a:ext cx="9498887" cy="534312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20291373-3A70-4242-9FBA-3C9421F09A16}"/>
              </a:ext>
            </a:extLst>
          </p:cNvPr>
          <p:cNvSpPr txBox="1"/>
          <p:nvPr/>
        </p:nvSpPr>
        <p:spPr>
          <a:xfrm>
            <a:off x="9520305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="" xmlns:a16="http://schemas.microsoft.com/office/drawing/2014/main" id="{FF293A0E-9C41-43DC-AD88-29A31CD280A0}"/>
              </a:ext>
            </a:extLst>
          </p:cNvPr>
          <p:cNvGrpSpPr/>
          <p:nvPr/>
        </p:nvGrpSpPr>
        <p:grpSpPr>
          <a:xfrm>
            <a:off x="9189510" y="3445407"/>
            <a:ext cx="2861951" cy="2541132"/>
            <a:chOff x="9000000" y="3960000"/>
            <a:chExt cx="2861951" cy="2541132"/>
          </a:xfrm>
        </p:grpSpPr>
        <p:sp>
          <p:nvSpPr>
            <p:cNvPr id="38" name="ZoneTexte 37">
              <a:extLst>
                <a:ext uri="{FF2B5EF4-FFF2-40B4-BE49-F238E27FC236}">
                  <a16:creationId xmlns="" xmlns:a16="http://schemas.microsoft.com/office/drawing/2014/main" id="{B0517377-6E4B-481C-9331-E5964B4E7E6A}"/>
                </a:ext>
              </a:extLst>
            </p:cNvPr>
            <p:cNvSpPr txBox="1"/>
            <p:nvPr/>
          </p:nvSpPr>
          <p:spPr>
            <a:xfrm>
              <a:off x="9349566" y="4359159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="" xmlns:a16="http://schemas.microsoft.com/office/drawing/2014/main" id="{A03703AF-1D83-445B-9462-1744C93AC7C8}"/>
                </a:ext>
              </a:extLst>
            </p:cNvPr>
            <p:cNvGrpSpPr/>
            <p:nvPr/>
          </p:nvGrpSpPr>
          <p:grpSpPr>
            <a:xfrm>
              <a:off x="9455073" y="4760823"/>
              <a:ext cx="2406878" cy="369332"/>
              <a:chOff x="8945089" y="4899428"/>
              <a:chExt cx="24068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ZoneTexte 38">
                    <a:extLst>
                      <a:ext uri="{FF2B5EF4-FFF2-40B4-BE49-F238E27FC236}">
                        <a16:creationId xmlns="" xmlns:a16="http://schemas.microsoft.com/office/drawing/2014/main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945089" y="4936103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5089" y="4936103"/>
                    <a:ext cx="1041567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263" t="-4444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="" xmlns:a16="http://schemas.microsoft.com/office/drawing/2014/main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362465" y="4936102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62465" y="4936102"/>
                    <a:ext cx="989502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5556" t="-4444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="" xmlns:a16="http://schemas.microsoft.com/office/drawing/2014/main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986656" y="4899428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="" xmlns:a16="http://schemas.microsoft.com/office/drawing/2014/main" id="{9BCEFFFB-51DC-47AA-90BC-711BE5311143}"/>
                </a:ext>
              </a:extLst>
            </p:cNvPr>
            <p:cNvSpPr txBox="1"/>
            <p:nvPr/>
          </p:nvSpPr>
          <p:spPr>
            <a:xfrm>
              <a:off x="9349566" y="5719737"/>
              <a:ext cx="1768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pic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="" xmlns:a16="http://schemas.microsoft.com/office/drawing/2014/main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9450747" y="6188482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0747" y="6188482"/>
                  <a:ext cx="1566070" cy="31265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="" xmlns:a16="http://schemas.microsoft.com/office/drawing/2014/main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="" xmlns:a16="http://schemas.microsoft.com/office/drawing/2014/main" id="{4B2F48DC-6536-4E9C-A1B0-FE2D11105FF0}"/>
                </a:ext>
              </a:extLst>
            </p:cNvPr>
            <p:cNvSpPr txBox="1"/>
            <p:nvPr/>
          </p:nvSpPr>
          <p:spPr>
            <a:xfrm>
              <a:off x="9030095" y="5350405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5AFF3EF1-E55B-47FD-8FAA-191079B5170B}"/>
              </a:ext>
            </a:extLst>
          </p:cNvPr>
          <p:cNvSpPr txBox="1"/>
          <p:nvPr/>
        </p:nvSpPr>
        <p:spPr>
          <a:xfrm>
            <a:off x="11004315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="" xmlns:a16="http://schemas.microsoft.com/office/drawing/2014/main" id="{92353B06-FFEF-4C72-86A9-98A2C608CEAE}"/>
              </a:ext>
            </a:extLst>
          </p:cNvPr>
          <p:cNvSpPr/>
          <p:nvPr/>
        </p:nvSpPr>
        <p:spPr>
          <a:xfrm>
            <a:off x="9563530" y="796592"/>
            <a:ext cx="2319767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Signal sinusoïdal 1D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="" xmlns:a16="http://schemas.microsoft.com/office/drawing/2014/main" id="{11922FE3-3E78-400D-AC4C-25D25204A532}"/>
              </a:ext>
            </a:extLst>
          </p:cNvPr>
          <p:cNvSpPr/>
          <p:nvPr/>
        </p:nvSpPr>
        <p:spPr>
          <a:xfrm>
            <a:off x="9563530" y="1419902"/>
            <a:ext cx="2334390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2 informations 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6" name="Connecteur : en angle 15">
            <a:extLst>
              <a:ext uri="{FF2B5EF4-FFF2-40B4-BE49-F238E27FC236}">
                <a16:creationId xmlns="" xmlns:a16="http://schemas.microsoft.com/office/drawing/2014/main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0890267" y="1669887"/>
            <a:ext cx="330570" cy="649655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="" xmlns:a16="http://schemas.microsoft.com/office/drawing/2014/main" id="{E1164AFD-EE2F-4B4F-84E8-3CBB4701B630}"/>
              </a:ext>
            </a:extLst>
          </p:cNvPr>
          <p:cNvCxnSpPr>
            <a:cxnSpLocks/>
            <a:stCxn id="56" idx="2"/>
            <a:endCxn id="5" idx="0"/>
          </p:cNvCxnSpPr>
          <p:nvPr/>
        </p:nvCxnSpPr>
        <p:spPr>
          <a:xfrm rot="5400000">
            <a:off x="10254510" y="1683785"/>
            <a:ext cx="330570" cy="621861"/>
          </a:xfrm>
          <a:prstGeom prst="bentConnector3">
            <a:avLst>
              <a:gd name="adj1" fmla="val 50000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9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0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4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5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newave_1D_unwrapped_pha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5044454"/>
            <a:ext cx="7203445" cy="1350646"/>
          </a:xfrm>
          <a:prstGeom prst="rect">
            <a:avLst/>
          </a:prstGeom>
        </p:spPr>
      </p:pic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6"/>
          <p:cNvGrpSpPr/>
          <p:nvPr/>
        </p:nvGrpSpPr>
        <p:grpSpPr>
          <a:xfrm>
            <a:off x="5940659" y="871041"/>
            <a:ext cx="4276216" cy="2494392"/>
            <a:chOff x="5940659" y="871041"/>
            <a:chExt cx="4276216" cy="2494392"/>
          </a:xfrm>
        </p:grpSpPr>
        <p:sp>
          <p:nvSpPr>
            <p:cNvPr id="15" name="ZoneTexte 14">
              <a:extLst>
                <a:ext uri="{FF2B5EF4-FFF2-40B4-BE49-F238E27FC236}">
                  <a16:creationId xmlns="" xmlns:a16="http://schemas.microsoft.com/office/drawing/2014/main" id="{A01D6837-2FD7-4AC5-80C5-EF0336F42521}"/>
                </a:ext>
              </a:extLst>
            </p:cNvPr>
            <p:cNvSpPr txBox="1"/>
            <p:nvPr/>
          </p:nvSpPr>
          <p:spPr>
            <a:xfrm>
              <a:off x="780352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="" xmlns:a16="http://schemas.microsoft.com/office/drawing/2014/main" id="{055064CB-80BB-4223-9BDC-F1C11A1910C3}"/>
                </a:ext>
              </a:extLst>
            </p:cNvPr>
            <p:cNvSpPr/>
            <p:nvPr/>
          </p:nvSpPr>
          <p:spPr>
            <a:xfrm>
              <a:off x="697934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E9E94947-3F7F-4E0F-A87C-53308055AD9F}"/>
                </a:ext>
              </a:extLst>
            </p:cNvPr>
            <p:cNvSpPr/>
            <p:nvPr/>
          </p:nvSpPr>
          <p:spPr>
            <a:xfrm>
              <a:off x="594529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Spatial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="" xmlns:a16="http://schemas.microsoft.com/office/drawing/2014/main" id="{36DCB3BD-E19D-4529-AFD8-22B6A4CB815E}"/>
                </a:ext>
              </a:extLst>
            </p:cNvPr>
            <p:cNvSpPr/>
            <p:nvPr/>
          </p:nvSpPr>
          <p:spPr>
            <a:xfrm>
              <a:off x="594065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tx1"/>
                  </a:solidFill>
                </a:rPr>
                <a:t>Freq</a:t>
              </a:r>
              <a:r>
                <a:rPr lang="fr-FR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sp>
        <p:nvSpPr>
          <p:cNvPr id="88" name="ZoneTexte 87">
            <a:extLst>
              <a:ext uri="{FF2B5EF4-FFF2-40B4-BE49-F238E27FC236}">
                <a16:creationId xmlns="" xmlns:a16="http://schemas.microsoft.com/office/drawing/2014/main" id="{6F3A17B8-6EDD-4585-B4CA-A39CD648BFAF}"/>
              </a:ext>
            </a:extLst>
          </p:cNvPr>
          <p:cNvSpPr txBox="1"/>
          <p:nvPr/>
        </p:nvSpPr>
        <p:spPr>
          <a:xfrm>
            <a:off x="6862182" y="2539256"/>
            <a:ext cx="350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Filtrage gaussien du pic fréquentiel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940659" y="2901904"/>
            <a:ext cx="5162822" cy="1903529"/>
            <a:chOff x="594065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="" xmlns:a16="http://schemas.microsoft.com/office/drawing/2014/main" id="{E263423E-A810-46AA-8D21-BD97D1F6A074}"/>
                </a:ext>
              </a:extLst>
            </p:cNvPr>
            <p:cNvSpPr/>
            <p:nvPr/>
          </p:nvSpPr>
          <p:spPr>
            <a:xfrm>
              <a:off x="594065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Spatial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1" name="ZoneTexte 70">
              <a:extLst>
                <a:ext uri="{FF2B5EF4-FFF2-40B4-BE49-F238E27FC236}">
                  <a16:creationId xmlns="" xmlns:a16="http://schemas.microsoft.com/office/drawing/2014/main" id="{831DF74D-D141-42A1-9D4B-3D5B95C3B960}"/>
                </a:ext>
              </a:extLst>
            </p:cNvPr>
            <p:cNvSpPr txBox="1"/>
            <p:nvPr/>
          </p:nvSpPr>
          <p:spPr>
            <a:xfrm>
              <a:off x="780352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="" xmlns:a16="http://schemas.microsoft.com/office/drawing/2014/main" id="{76668169-5DAF-46FD-BF28-16EBBC557958}"/>
                </a:ext>
              </a:extLst>
            </p:cNvPr>
            <p:cNvSpPr/>
            <p:nvPr/>
          </p:nvSpPr>
          <p:spPr>
            <a:xfrm>
              <a:off x="697934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9" name="ZoneTexte 88">
              <a:extLst>
                <a:ext uri="{FF2B5EF4-FFF2-40B4-BE49-F238E27FC236}">
                  <a16:creationId xmlns="" xmlns:a16="http://schemas.microsoft.com/office/drawing/2014/main" id="{C03F4481-6793-41C4-BF58-D8B6617E4C0E}"/>
                </a:ext>
              </a:extLst>
            </p:cNvPr>
            <p:cNvSpPr txBox="1"/>
            <p:nvPr/>
          </p:nvSpPr>
          <p:spPr>
            <a:xfrm>
              <a:off x="686385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40659" y="4559508"/>
            <a:ext cx="4161377" cy="1757886"/>
            <a:chOff x="594065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="" xmlns:a16="http://schemas.microsoft.com/office/drawing/2014/main" id="{76074D33-98FC-4899-82A3-2B561DFD5E4B}"/>
                </a:ext>
              </a:extLst>
            </p:cNvPr>
            <p:cNvSpPr txBox="1"/>
            <p:nvPr/>
          </p:nvSpPr>
          <p:spPr>
            <a:xfrm>
              <a:off x="780352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="" xmlns:a16="http://schemas.microsoft.com/office/drawing/2014/main" id="{615F5D52-F778-4A3B-9926-3E596BF5D11B}"/>
                </a:ext>
              </a:extLst>
            </p:cNvPr>
            <p:cNvSpPr/>
            <p:nvPr/>
          </p:nvSpPr>
          <p:spPr>
            <a:xfrm>
              <a:off x="697934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="" xmlns:a16="http://schemas.microsoft.com/office/drawing/2014/main" id="{F62665EE-EDCA-4DA3-B416-CDD3E9110522}"/>
                </a:ext>
              </a:extLst>
            </p:cNvPr>
            <p:cNvSpPr/>
            <p:nvPr/>
          </p:nvSpPr>
          <p:spPr>
            <a:xfrm>
              <a:off x="594065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Spatial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0" name="ZoneTexte 89">
              <a:extLst>
                <a:ext uri="{FF2B5EF4-FFF2-40B4-BE49-F238E27FC236}">
                  <a16:creationId xmlns="" xmlns:a16="http://schemas.microsoft.com/office/drawing/2014/main" id="{25850492-B271-4B70-AC3B-F8A31F965AEB}"/>
                </a:ext>
              </a:extLst>
            </p:cNvPr>
            <p:cNvSpPr txBox="1"/>
            <p:nvPr/>
          </p:nvSpPr>
          <p:spPr>
            <a:xfrm>
              <a:off x="686385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="" xmlns:a16="http://schemas.microsoft.com/office/drawing/2014/main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="" xmlns:a16="http://schemas.microsoft.com/office/drawing/2014/main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="" xmlns:a16="http://schemas.microsoft.com/office/drawing/2014/main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5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6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67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8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9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70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2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74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92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10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1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2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3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=""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="" xmlns:a16="http://schemas.microsoft.com/office/drawing/2014/main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=""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lèche : bas 2">
            <a:extLst>
              <a:ext uri="{FF2B5EF4-FFF2-40B4-BE49-F238E27FC236}">
                <a16:creationId xmlns="" xmlns:a16="http://schemas.microsoft.com/office/drawing/2014/main" id="{59FFFEA8-261A-4782-82FA-FE123CE7A96D}"/>
              </a:ext>
            </a:extLst>
          </p:cNvPr>
          <p:cNvSpPr/>
          <p:nvPr/>
        </p:nvSpPr>
        <p:spPr>
          <a:xfrm>
            <a:off x="9947979" y="4200151"/>
            <a:ext cx="426156" cy="940368"/>
          </a:xfrm>
          <a:prstGeom prst="down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  <p:sp>
        <p:nvSpPr>
          <p:cNvPr id="44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5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7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8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0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51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2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0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8459999" y="5275228"/>
            <a:ext cx="3402117" cy="53273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6 informations indépendantes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56" y="139299"/>
            <a:ext cx="7941247" cy="446695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position des mires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Rounded Rectangle 41"/>
          <p:cNvSpPr/>
          <p:nvPr/>
        </p:nvSpPr>
        <p:spPr>
          <a:xfrm>
            <a:off x="8252402" y="1106271"/>
            <a:ext cx="3639749" cy="529994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 informations indépendantes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252402" y="1784328"/>
            <a:ext cx="3639749" cy="1804263"/>
            <a:chOff x="8411711" y="1695791"/>
            <a:chExt cx="3639749" cy="1804263"/>
          </a:xfrm>
        </p:grpSpPr>
        <p:sp>
          <p:nvSpPr>
            <p:cNvPr id="2" name="Right Arrow 1"/>
            <p:cNvSpPr/>
            <p:nvPr/>
          </p:nvSpPr>
          <p:spPr>
            <a:xfrm rot="5400000">
              <a:off x="9815948" y="1905552"/>
              <a:ext cx="831273" cy="411752"/>
            </a:xfrm>
            <a:prstGeom prst="rightArrow">
              <a:avLst/>
            </a:prstGeom>
            <a:noFill/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8411711" y="2675128"/>
              <a:ext cx="3639749" cy="824926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Peut-on utiliser ces </a:t>
              </a:r>
              <a:r>
                <a:rPr lang="fr-FR" b="1" dirty="0">
                  <a:solidFill>
                    <a:schemeClr val="tx1"/>
                  </a:solidFill>
                </a:rPr>
                <a:t>6 informations </a:t>
              </a:r>
              <a:r>
                <a:rPr lang="fr-FR" dirty="0">
                  <a:solidFill>
                    <a:schemeClr val="tx1"/>
                  </a:solidFill>
                </a:rPr>
                <a:t>pour mesurer </a:t>
              </a:r>
              <a:r>
                <a:rPr lang="fr-FR" b="1" dirty="0">
                  <a:solidFill>
                    <a:schemeClr val="tx1"/>
                  </a:solidFill>
                </a:rPr>
                <a:t>6 DDL </a:t>
              </a:r>
              <a:r>
                <a:rPr lang="fr-FR" dirty="0">
                  <a:solidFill>
                    <a:schemeClr val="tx1"/>
                  </a:solidFill>
                </a:rPr>
                <a:t>?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54815" y="4063893"/>
            <a:ext cx="7572088" cy="2196297"/>
            <a:chOff x="535674" y="4317405"/>
            <a:chExt cx="7572088" cy="21962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50395" y="4743058"/>
                  <a:ext cx="2633092" cy="16676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395" y="4743058"/>
                  <a:ext cx="2633092" cy="166763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/>
            <p:cNvSpPr txBox="1"/>
            <p:nvPr/>
          </p:nvSpPr>
          <p:spPr>
            <a:xfrm>
              <a:off x="628197" y="4345566"/>
              <a:ext cx="3511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Mesure 3DDL directe avec la phase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844941" y="5653343"/>
                  <a:ext cx="372268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Avec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fr-FR" dirty="0"/>
                    <a:t> les numéros de période</a:t>
                  </a:r>
                </a:p>
                <a:p>
                  <a:r>
                    <a:rPr lang="fr-FR" dirty="0"/>
                    <a:t>e</a:t>
                  </a:r>
                  <a:r>
                    <a:rPr lang="fr-FR" b="0" dirty="0"/>
                    <a:t>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fr-FR" dirty="0"/>
                    <a:t> le numéro du quadrant angulaire</a:t>
                  </a: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4941" y="5653343"/>
                  <a:ext cx="3722686" cy="64633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475" t="-4717" r="-984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ounded Rectangle 51"/>
            <p:cNvSpPr/>
            <p:nvPr/>
          </p:nvSpPr>
          <p:spPr>
            <a:xfrm>
              <a:off x="535674" y="4317405"/>
              <a:ext cx="7572088" cy="2196297"/>
            </a:xfrm>
            <a:prstGeom prst="roundRect">
              <a:avLst>
                <a:gd name="adj" fmla="val 1767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60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1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62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4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5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6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8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7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8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8259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>
            <a:off x="322858" y="1605519"/>
            <a:ext cx="5875228" cy="2483239"/>
            <a:chOff x="57341" y="2891679"/>
            <a:chExt cx="5875228" cy="2483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>
                  <a:extLst>
                    <a:ext uri="{FF2B5EF4-FFF2-40B4-BE49-F238E27FC236}">
                      <a16:creationId xmlns="" xmlns:a16="http://schemas.microsoft.com/office/drawing/2014/main" id="{B54ACE11-1B25-4187-8E46-2D533E02DDB3}"/>
                    </a:ext>
                  </a:extLst>
                </p:cNvPr>
                <p:cNvSpPr txBox="1"/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B54ACE11-1B25-4187-8E46-2D533E02D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ZoneTexte 65">
              <a:extLst>
                <a:ext uri="{FF2B5EF4-FFF2-40B4-BE49-F238E27FC236}">
                  <a16:creationId xmlns="" xmlns:a16="http://schemas.microsoft.com/office/drawing/2014/main" id="{684CFC42-4ABB-4A63-8EE5-D97314A8F19E}"/>
                </a:ext>
              </a:extLst>
            </p:cNvPr>
            <p:cNvSpPr txBox="1"/>
            <p:nvPr/>
          </p:nvSpPr>
          <p:spPr>
            <a:xfrm>
              <a:off x="57341" y="3047084"/>
              <a:ext cx="3488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Modèle de </a:t>
              </a:r>
              <a:r>
                <a:rPr lang="fr-FR" b="1" dirty="0"/>
                <a:t>projection orthographique à l’échelle  </a:t>
              </a:r>
              <a:r>
                <a:rPr lang="fr-FR" dirty="0"/>
                <a:t>utilisé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ZoneTexte 66">
                  <a:extLst>
                    <a:ext uri="{FF2B5EF4-FFF2-40B4-BE49-F238E27FC236}">
                      <a16:creationId xmlns="" xmlns:a16="http://schemas.microsoft.com/office/drawing/2014/main" id="{2CCFE67B-4688-4118-841A-1B8006633393}"/>
                    </a:ext>
                  </a:extLst>
                </p:cNvPr>
                <p:cNvSpPr txBox="1"/>
                <p:nvPr/>
              </p:nvSpPr>
              <p:spPr>
                <a:xfrm>
                  <a:off x="1015603" y="4041721"/>
                  <a:ext cx="2038442" cy="732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2CCFE67B-4688-4118-841A-1B8006633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603" y="4041721"/>
                  <a:ext cx="2038442" cy="73257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ZoneTexte 67">
              <a:extLst>
                <a:ext uri="{FF2B5EF4-FFF2-40B4-BE49-F238E27FC236}">
                  <a16:creationId xmlns="" xmlns:a16="http://schemas.microsoft.com/office/drawing/2014/main" id="{37B20144-3872-4A77-B2C3-46F09C20BB15}"/>
                </a:ext>
              </a:extLst>
            </p:cNvPr>
            <p:cNvSpPr txBox="1"/>
            <p:nvPr/>
          </p:nvSpPr>
          <p:spPr>
            <a:xfrm>
              <a:off x="295603" y="4221721"/>
              <a:ext cx="606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avec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Et 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23" t="-24490" r="-1967" b="-4081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594085" y="680045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594085" y="680045"/>
            <a:ext cx="5254779" cy="5254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341644" y="803066"/>
                <a:ext cx="4615179" cy="698380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Comment exploiter la position des pics fréquentiels pour mesurer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44" y="803066"/>
                <a:ext cx="4615179" cy="698380"/>
              </a:xfrm>
              <a:prstGeom prst="roundRect">
                <a:avLst/>
              </a:prstGeom>
              <a:blipFill rotWithShape="0">
                <a:blip r:embed="rId9"/>
                <a:stretch>
                  <a:fillRect b="-7563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Image 18">
            <a:extLst>
              <a:ext uri="{FF2B5EF4-FFF2-40B4-BE49-F238E27FC236}">
                <a16:creationId xmlns=""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000" y="4282139"/>
            <a:ext cx="2879211" cy="2160000"/>
          </a:xfrm>
          <a:prstGeom prst="rect">
            <a:avLst/>
          </a:prstGeom>
        </p:spPr>
      </p:pic>
      <p:pic>
        <p:nvPicPr>
          <p:cNvPr id="60" name="Image 19">
            <a:extLst>
              <a:ext uri="{FF2B5EF4-FFF2-40B4-BE49-F238E27FC236}">
                <a16:creationId xmlns=""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0000" y="4316457"/>
            <a:ext cx="2886329" cy="2160000"/>
          </a:xfrm>
          <a:prstGeom prst="rect">
            <a:avLst/>
          </a:prstGeom>
        </p:spPr>
      </p:pic>
      <p:sp>
        <p:nvSpPr>
          <p:cNvPr id="47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8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0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1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4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9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72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8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31620" y="4730131"/>
            <a:ext cx="3637387" cy="1539494"/>
            <a:chOff x="1731620" y="4730131"/>
            <a:chExt cx="3637387" cy="1539494"/>
          </a:xfrm>
        </p:grpSpPr>
        <p:sp>
          <p:nvSpPr>
            <p:cNvPr id="5" name="Curved Down Arrow 4"/>
            <p:cNvSpPr/>
            <p:nvPr/>
          </p:nvSpPr>
          <p:spPr>
            <a:xfrm rot="20720739">
              <a:off x="1731620" y="4730131"/>
              <a:ext cx="3482671" cy="723569"/>
            </a:xfrm>
            <a:prstGeom prst="curvedDownArrow">
              <a:avLst>
                <a:gd name="adj1" fmla="val 25355"/>
                <a:gd name="adj2" fmla="val 50000"/>
                <a:gd name="adj3" fmla="val 29204"/>
              </a:avLst>
            </a:prstGeom>
            <a:solidFill>
              <a:srgbClr val="E63946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 rot="20766525">
              <a:off x="2188294" y="5544585"/>
              <a:ext cx="3180713" cy="7250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>
                  <a:solidFill>
                    <a:schemeClr val="tx1"/>
                  </a:solidFill>
                </a:rPr>
                <a:t>Lien entre spatial et spectral</a:t>
              </a:r>
              <a:r>
                <a:rPr lang="fr-FR">
                  <a:solidFill>
                    <a:schemeClr val="tx1"/>
                  </a:solidFill>
                </a:rPr>
                <a:t> avec équations plans de phase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="" xmlns:a16="http://schemas.microsoft.com/office/drawing/2014/main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/>
              <p:cNvSpPr/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 équations, 3 inconnues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blipFill rotWithShape="0">
                <a:blip r:embed="rId19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ounded Rectangle 82"/>
              <p:cNvSpPr/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 </m:t>
                                        </m:r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m:rPr>
                                        <m:nor/>
                                      </m:rPr>
                                      <a:rPr lang="fr-FR" dirty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cos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))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func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fr-FR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ounded 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blipFill rotWithShape="0">
                <a:blip r:embed="rId23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1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2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6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0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4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5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6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7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89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9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0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1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ounded Rectangle 62"/>
              <p:cNvSpPr/>
              <p:nvPr/>
            </p:nvSpPr>
            <p:spPr>
              <a:xfrm>
                <a:off x="5704265" y="4612084"/>
                <a:ext cx="4788163" cy="1743121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déterminé avec une équation d’ordre 4 :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𝑏𝑔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ounded 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265" y="4612084"/>
                <a:ext cx="4788163" cy="1743121"/>
              </a:xfrm>
              <a:prstGeom prst="roundRect">
                <a:avLst>
                  <a:gd name="adj" fmla="val 4479"/>
                </a:avLst>
              </a:prstGeom>
              <a:blipFill rotWithShape="0">
                <a:blip r:embed="rId24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81720614-7B91-4358-95CD-AC404E1F8682}"/>
              </a:ext>
            </a:extLst>
          </p:cNvPr>
          <p:cNvSpPr txBox="1"/>
          <p:nvPr/>
        </p:nvSpPr>
        <p:spPr>
          <a:xfrm>
            <a:off x="5618331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="" xmlns:a16="http://schemas.microsoft.com/office/drawing/2014/main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332" t="-2222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6248228" y="1421163"/>
            <a:ext cx="235755" cy="337198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6983107" y="1903253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ligne codante toutes les 3 lignes</a:t>
            </a:r>
          </a:p>
        </p:txBody>
      </p:sp>
      <p:cxnSp>
        <p:nvCxnSpPr>
          <p:cNvPr id="15" name="Elbow Connector 14"/>
          <p:cNvCxnSpPr>
            <a:stCxn id="10" idx="2"/>
            <a:endCxn id="11" idx="1"/>
          </p:cNvCxnSpPr>
          <p:nvPr/>
        </p:nvCxnSpPr>
        <p:spPr>
          <a:xfrm rot="16200000" flipH="1">
            <a:off x="6509827" y="1614639"/>
            <a:ext cx="329558" cy="617001"/>
          </a:xfrm>
          <a:prstGeom prst="bentConnector2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3107" y="2433177"/>
            <a:ext cx="41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Conservation d’une forte densité de points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7297" y="2622140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73003" y="2991798"/>
                <a:ext cx="5532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Codage 12 bits + période 9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μ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</m:oMath>
                </a14:m>
                <a:r>
                  <a:rPr lang="fr-FR" dirty="0"/>
                  <a:t> </a:t>
                </a:r>
                <a:r>
                  <a:rPr lang="fr-FR" b="1" dirty="0"/>
                  <a:t>mire 11.6 cm x 11.6 cm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03" y="2991798"/>
                <a:ext cx="553215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81" t="-10000" r="-551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790703" y="3541498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Cellules codantes de 9 points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127286" y="4068507"/>
            <a:ext cx="5526128" cy="2266702"/>
            <a:chOff x="6494593" y="3648528"/>
            <a:chExt cx="5526128" cy="226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sents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absent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angulaire absolu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en translation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/>
                    <a:t> absolu</a:t>
                  </a: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253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codage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4167" t="-188889" r="-46759" b="-27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/>
          <p:cNvSpPr/>
          <p:nvPr/>
        </p:nvSpPr>
        <p:spPr>
          <a:xfrm>
            <a:off x="5773003" y="3541498"/>
            <a:ext cx="6025487" cy="2872951"/>
          </a:xfrm>
          <a:prstGeom prst="roundRect">
            <a:avLst>
              <a:gd name="adj" fmla="val 397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160608" y="843447"/>
            <a:ext cx="5312647" cy="5343448"/>
          </a:xfrm>
          <a:prstGeom prst="rect">
            <a:avLst/>
          </a:prstGeom>
        </p:spPr>
      </p:pic>
      <p:sp>
        <p:nvSpPr>
          <p:cNvPr id="50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1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9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0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5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6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9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4208174" y="5296788"/>
            <a:ext cx="6753004" cy="1114277"/>
            <a:chOff x="3966877" y="5239915"/>
            <a:chExt cx="6753004" cy="1114277"/>
          </a:xfrm>
        </p:grpSpPr>
        <p:sp>
          <p:nvSpPr>
            <p:cNvPr id="13" name="TextBox 12"/>
            <p:cNvSpPr txBox="1"/>
            <p:nvPr/>
          </p:nvSpPr>
          <p:spPr>
            <a:xfrm>
              <a:off x="4061096" y="5608651"/>
              <a:ext cx="546534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Imagette</a:t>
              </a:r>
              <a:r>
                <a:rPr lang="fr-FR" dirty="0"/>
                <a:t> des points de la mire</a:t>
              </a:r>
            </a:p>
            <a:p>
              <a:r>
                <a:rPr lang="fr-FR" dirty="0"/>
                <a:t>Robustesse avec redondance de l’information codante</a:t>
              </a:r>
            </a:p>
          </p:txBody>
        </p:sp>
        <p:sp>
          <p:nvSpPr>
            <p:cNvPr id="10" name="Flèche : angle droit 9">
              <a:extLst>
                <a:ext uri="{FF2B5EF4-FFF2-40B4-BE49-F238E27FC236}">
                  <a16:creationId xmlns="" xmlns:a16="http://schemas.microsoft.com/office/drawing/2014/main" id="{D965C3B2-220F-40C2-8065-1F2ECAE340D7}"/>
                </a:ext>
              </a:extLst>
            </p:cNvPr>
            <p:cNvSpPr/>
            <p:nvPr/>
          </p:nvSpPr>
          <p:spPr>
            <a:xfrm>
              <a:off x="9437187" y="5239915"/>
              <a:ext cx="1282694" cy="865473"/>
            </a:xfrm>
            <a:prstGeom prst="bentUpArrow">
              <a:avLst/>
            </a:prstGeom>
            <a:solidFill>
              <a:srgbClr val="D5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966877" y="5545667"/>
              <a:ext cx="5376091" cy="808525"/>
            </a:xfrm>
            <a:prstGeom prst="roundRect">
              <a:avLst>
                <a:gd name="adj" fmla="val 9213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23113" y="783634"/>
            <a:ext cx="11928347" cy="2295183"/>
          </a:xfrm>
          <a:prstGeom prst="rect">
            <a:avLst/>
          </a:prstGeom>
        </p:spPr>
      </p:pic>
      <p:sp>
        <p:nvSpPr>
          <p:cNvPr id="40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1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2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3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45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48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0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271586" y="3240000"/>
            <a:ext cx="1800000" cy="1635909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>
                <a:solidFill>
                  <a:schemeClr val="tx1"/>
                </a:solidFill>
              </a:rPr>
              <a:t>Mire périodique encodée acquise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72954" y="3240000"/>
            <a:ext cx="1800000" cy="1635909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dirty="0">
                <a:solidFill>
                  <a:schemeClr val="tx1"/>
                </a:solidFill>
              </a:rPr>
              <a:t>Sélection des pixels dont la </a:t>
            </a:r>
            <a:r>
              <a:rPr lang="fr-FR" b="1" dirty="0">
                <a:solidFill>
                  <a:schemeClr val="tx1"/>
                </a:solidFill>
              </a:rPr>
              <a:t>phase est proche de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54"/>
              <p:cNvSpPr/>
              <p:nvPr/>
            </p:nvSpPr>
            <p:spPr>
              <a:xfrm>
                <a:off x="4959153" y="3240000"/>
                <a:ext cx="1800000" cy="1635909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fr-FR" dirty="0">
                    <a:solidFill>
                      <a:schemeClr val="tx1"/>
                    </a:solidFill>
                  </a:rPr>
                  <a:t>Sélection des pixels dont la </a:t>
                </a:r>
                <a:r>
                  <a:rPr lang="fr-FR" b="1" dirty="0">
                    <a:solidFill>
                      <a:schemeClr val="tx1"/>
                    </a:solidFill>
                  </a:rPr>
                  <a:t>phase est proche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ounded 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153" y="3240000"/>
                <a:ext cx="1800000" cy="1635909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ounded Rectangle 55"/>
          <p:cNvSpPr/>
          <p:nvPr/>
        </p:nvSpPr>
        <p:spPr>
          <a:xfrm>
            <a:off x="7345353" y="3240000"/>
            <a:ext cx="1800000" cy="1635909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dirty="0">
                <a:solidFill>
                  <a:schemeClr val="tx1"/>
                </a:solidFill>
              </a:rPr>
              <a:t>Vue RGB des trois sous figures précédentes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9819881" y="3240000"/>
            <a:ext cx="1800000" cy="1891515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b="1" dirty="0">
                <a:solidFill>
                  <a:schemeClr val="tx1"/>
                </a:solidFill>
              </a:rPr>
              <a:t>Seuillage adaptatif </a:t>
            </a:r>
            <a:r>
              <a:rPr lang="fr-FR" dirty="0">
                <a:solidFill>
                  <a:schemeClr val="tx1"/>
                </a:solidFill>
              </a:rPr>
              <a:t>pour la détection de la présence – absence des points</a:t>
            </a:r>
          </a:p>
        </p:txBody>
      </p:sp>
      <p:sp>
        <p:nvSpPr>
          <p:cNvPr id="3" name="Right Arrow 2"/>
          <p:cNvSpPr/>
          <p:nvPr/>
        </p:nvSpPr>
        <p:spPr>
          <a:xfrm>
            <a:off x="2146852" y="3858442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ight Arrow 58"/>
          <p:cNvSpPr/>
          <p:nvPr/>
        </p:nvSpPr>
        <p:spPr>
          <a:xfrm>
            <a:off x="4491760" y="3858442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ight Arrow 62"/>
          <p:cNvSpPr/>
          <p:nvPr/>
        </p:nvSpPr>
        <p:spPr>
          <a:xfrm>
            <a:off x="6883919" y="3858442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ight Arrow 93"/>
          <p:cNvSpPr/>
          <p:nvPr/>
        </p:nvSpPr>
        <p:spPr>
          <a:xfrm>
            <a:off x="9309542" y="3860168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43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="" xmlns:a16="http://schemas.microsoft.com/office/drawing/2014/main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79127" y="736153"/>
            <a:ext cx="5591888" cy="3145436"/>
          </a:xfrm>
          <a:prstGeom prst="rect">
            <a:avLst/>
          </a:prstGeom>
        </p:spPr>
      </p:pic>
      <p:graphicFrame>
        <p:nvGraphicFramePr>
          <p:cNvPr id="42" name="Table 2">
            <a:extLst>
              <a:ext uri="{FF2B5EF4-FFF2-40B4-BE49-F238E27FC236}">
                <a16:creationId xmlns="" xmlns:a16="http://schemas.microsoft.com/office/drawing/2014/main" id="{8DCAC99F-9EA5-4FE8-BF2A-91FE37AB6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374176"/>
              </p:ext>
            </p:extLst>
          </p:nvPr>
        </p:nvGraphicFramePr>
        <p:xfrm>
          <a:off x="291867" y="3505907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/>
                        <a:t>Résolution (</a:t>
                      </a:r>
                      <a:r>
                        <a:rPr lang="en-US" sz="1800" noProof="0" dirty="0" err="1"/>
                        <a:t>std</a:t>
                      </a:r>
                      <a:r>
                        <a:rPr lang="en-US" sz="1800" noProof="0" dirty="0"/>
                        <a:t>)</a:t>
                      </a:r>
                      <a:endParaRPr lang="fr-FR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8065" r="-33378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8065" r="-103292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8065" r="-400" b="-225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291867" y="424902"/>
            <a:ext cx="5383331" cy="30277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12"/>
          <a:stretch>
            <a:fillRect/>
          </a:stretch>
        </p:blipFill>
        <p:spPr>
          <a:xfrm>
            <a:off x="4321366" y="3793664"/>
            <a:ext cx="2022966" cy="1449322"/>
          </a:xfrm>
          <a:prstGeom prst="rect">
            <a:avLst/>
          </a:prstGeom>
        </p:spPr>
      </p:pic>
      <p:sp>
        <p:nvSpPr>
          <p:cNvPr id="41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3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4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7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8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0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1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6080664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&gt; 10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&gt; 10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6080664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 smtClean="0"/>
                            <a:t>&gt; 10 cm</a:t>
                          </a: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 smtClean="0"/>
                            <a:t>&gt; 10 cm</a:t>
                          </a: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3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5725" y="773900"/>
            <a:ext cx="7579413" cy="4263419"/>
          </a:xfrm>
          <a:prstGeom prst="rect">
            <a:avLst/>
          </a:prstGeom>
        </p:spPr>
      </p:pic>
      <p:sp>
        <p:nvSpPr>
          <p:cNvPr id="38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39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0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1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5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4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48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2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7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630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Supp_Mat_3">
            <a:hlinkClick r:id="" action="ppaction://media"/>
            <a:extLst>
              <a:ext uri="{FF2B5EF4-FFF2-40B4-BE49-F238E27FC236}">
                <a16:creationId xmlns="" xmlns:a16="http://schemas.microsoft.com/office/drawing/2014/main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607568" y="701360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6301322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6301322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065" r="-333784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065" r="-103292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109836" r="-33378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109836" r="-1032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0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1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3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5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4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48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2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7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7968217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118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7968217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398B4EB0-74DA-4087-B17C-3350D598638B}"/>
              </a:ext>
            </a:extLst>
          </p:cNvPr>
          <p:cNvPicPr>
            <a:picLocks noChangeAspect="1"/>
          </p:cNvPicPr>
          <p:nvPr/>
        </p:nvPicPr>
        <p:blipFill>
          <a:blip r:link="rId13"/>
          <a:stretch>
            <a:fillRect/>
          </a:stretch>
        </p:blipFill>
        <p:spPr>
          <a:xfrm>
            <a:off x="8564638" y="675103"/>
            <a:ext cx="3479980" cy="347998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49CCB79C-04EB-438A-AEF3-C2EFF5180048}"/>
              </a:ext>
            </a:extLst>
          </p:cNvPr>
          <p:cNvPicPr>
            <a:picLocks noChangeAspect="1"/>
          </p:cNvPicPr>
          <p:nvPr/>
        </p:nvPicPr>
        <p:blipFill>
          <a:blip r:link="rId14"/>
          <a:stretch>
            <a:fillRect/>
          </a:stretch>
        </p:blipFill>
        <p:spPr>
          <a:xfrm>
            <a:off x="5114633" y="675103"/>
            <a:ext cx="3479980" cy="34799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15"/>
          <a:stretch>
            <a:fillRect/>
          </a:stretch>
        </p:blipFill>
        <p:spPr>
          <a:xfrm>
            <a:off x="6636351" y="4260367"/>
            <a:ext cx="4007298" cy="277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16"/>
          <a:stretch>
            <a:fillRect/>
          </a:stretch>
        </p:blipFill>
        <p:spPr>
          <a:xfrm>
            <a:off x="210059" y="751236"/>
            <a:ext cx="4590229" cy="2582072"/>
          </a:xfrm>
          <a:prstGeom prst="rect">
            <a:avLst/>
          </a:prstGeom>
        </p:spPr>
      </p:pic>
      <p:sp>
        <p:nvSpPr>
          <p:cNvPr id="43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4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5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7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8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0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1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2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9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693762"/>
                  </p:ext>
                </p:extLst>
              </p:nvPr>
            </p:nvGraphicFramePr>
            <p:xfrm>
              <a:off x="291867" y="5999033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fr-FR" b="1" noProof="0" dirty="0" smtClean="0">
                              <a:solidFill>
                                <a:schemeClr val="tx1"/>
                              </a:solidFill>
                            </a:rPr>
                            <a:t>mm</a:t>
                          </a:r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693762"/>
                  </p:ext>
                </p:extLst>
              </p:nvPr>
            </p:nvGraphicFramePr>
            <p:xfrm>
              <a:off x="291867" y="5999033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7"/>
                          <a:stretch>
                            <a:fillRect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7"/>
                          <a:stretch>
                            <a:fillRect l="-60905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5874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960000" y="946206"/>
            <a:ext cx="3821607" cy="4630314"/>
            <a:chOff x="3960000" y="946206"/>
            <a:chExt cx="3821607" cy="463031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3960000" y="1616520"/>
              <a:ext cx="3821607" cy="3960000"/>
            </a:xfrm>
            <a:prstGeom prst="rect">
              <a:avLst/>
            </a:prstGeom>
          </p:spPr>
        </p:pic>
        <p:sp>
          <p:nvSpPr>
            <p:cNvPr id="45" name="Rounded Rectangle 44"/>
            <p:cNvSpPr/>
            <p:nvPr/>
          </p:nvSpPr>
          <p:spPr>
            <a:xfrm>
              <a:off x="4603496" y="946206"/>
              <a:ext cx="2542214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Défaut de mise au point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828933" y="947708"/>
            <a:ext cx="4222527" cy="4799423"/>
            <a:chOff x="7828933" y="947708"/>
            <a:chExt cx="4222527" cy="479942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919999" y="1616520"/>
              <a:ext cx="4131461" cy="2423349"/>
            </a:xfrm>
            <a:prstGeom prst="rect">
              <a:avLst/>
            </a:prstGeom>
          </p:spPr>
        </p:pic>
        <p:sp>
          <p:nvSpPr>
            <p:cNvPr id="47" name="Rounded Rectangle 46"/>
            <p:cNvSpPr/>
            <p:nvPr/>
          </p:nvSpPr>
          <p:spPr>
            <a:xfrm>
              <a:off x="8752844" y="947708"/>
              <a:ext cx="2494275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Bruit, faible éclairage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Curved Up Arrow 3"/>
            <p:cNvSpPr/>
            <p:nvPr/>
          </p:nvSpPr>
          <p:spPr>
            <a:xfrm>
              <a:off x="9275583" y="4110505"/>
              <a:ext cx="1248833" cy="376767"/>
            </a:xfrm>
            <a:prstGeom prst="curvedUp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7828933" y="4621210"/>
              <a:ext cx="4131461" cy="1125921"/>
            </a:xfrm>
            <a:prstGeom prst="roundRect">
              <a:avLst>
                <a:gd name="adj" fmla="val 9795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Baisse de résolution d’un facteur 100</a:t>
              </a:r>
            </a:p>
            <a:p>
              <a:pPr algn="ctr"/>
              <a:r>
                <a:rPr lang="fr-FR" dirty="0">
                  <a:solidFill>
                    <a:schemeClr val="tx1"/>
                  </a:solidFill>
                </a:rPr>
                <a:t>Mais</a:t>
              </a:r>
              <a:br>
                <a:rPr lang="fr-FR" dirty="0">
                  <a:solidFill>
                    <a:schemeClr val="tx1"/>
                  </a:solidFill>
                </a:rPr>
              </a:br>
              <a:r>
                <a:rPr lang="fr-FR" dirty="0">
                  <a:solidFill>
                    <a:schemeClr val="tx1"/>
                  </a:solidFill>
                </a:rPr>
                <a:t>Mesure de pose toujours possible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2295" y="944702"/>
            <a:ext cx="3698509" cy="4745498"/>
            <a:chOff x="192295" y="944702"/>
            <a:chExt cx="3698509" cy="4745498"/>
          </a:xfrm>
        </p:grpSpPr>
        <p:sp>
          <p:nvSpPr>
            <p:cNvPr id="6" name="Rounded Rectangle 5"/>
            <p:cNvSpPr/>
            <p:nvPr/>
          </p:nvSpPr>
          <p:spPr>
            <a:xfrm>
              <a:off x="1182507" y="944702"/>
              <a:ext cx="1520393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Occultation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192295" y="1562258"/>
              <a:ext cx="3698509" cy="4127942"/>
            </a:xfrm>
            <a:prstGeom prst="rect">
              <a:avLst/>
            </a:prstGeom>
          </p:spPr>
        </p:pic>
      </p:grpSp>
      <p:sp>
        <p:nvSpPr>
          <p:cNvPr id="48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1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2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56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7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8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9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0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9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9076" y="1579830"/>
            <a:ext cx="222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Générations de mires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50128" y="3578113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Mesure de pose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9076" y="1526620"/>
            <a:ext cx="4156880" cy="1774844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ounded Rectangle 58"/>
          <p:cNvSpPr/>
          <p:nvPr/>
        </p:nvSpPr>
        <p:spPr>
          <a:xfrm>
            <a:off x="350128" y="3548272"/>
            <a:ext cx="4156880" cy="1130465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ounded Rectangle 16"/>
          <p:cNvSpPr/>
          <p:nvPr/>
        </p:nvSpPr>
        <p:spPr>
          <a:xfrm>
            <a:off x="2807496" y="1621193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Simulations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1943101" y="2176051"/>
            <a:ext cx="2498618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Fichiers de fabrication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2788549" y="3646325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2D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2788548" y="4177937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3D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50128" y="5150177"/>
            <a:ext cx="3772832" cy="1130465"/>
            <a:chOff x="4980296" y="4227210"/>
            <a:chExt cx="3772832" cy="1130465"/>
          </a:xfrm>
        </p:grpSpPr>
        <p:sp>
          <p:nvSpPr>
            <p:cNvPr id="15" name="TextBox 14"/>
            <p:cNvSpPr txBox="1"/>
            <p:nvPr/>
          </p:nvSpPr>
          <p:spPr>
            <a:xfrm>
              <a:off x="4980296" y="4261460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>
                  <a:solidFill>
                    <a:srgbClr val="005393"/>
                  </a:solidFill>
                </a:rPr>
                <a:t>Langages disponibles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980296" y="4227210"/>
              <a:ext cx="3772832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042930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C++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82946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Python</a:t>
              </a: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522962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Matlab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19579" y="1621193"/>
            <a:ext cx="4189535" cy="2492312"/>
            <a:chOff x="-580733" y="1052215"/>
            <a:chExt cx="12332511" cy="2492312"/>
          </a:xfrm>
        </p:grpSpPr>
        <p:sp>
          <p:nvSpPr>
            <p:cNvPr id="70" name="Rounded Rectangle 69"/>
            <p:cNvSpPr/>
            <p:nvPr/>
          </p:nvSpPr>
          <p:spPr>
            <a:xfrm>
              <a:off x="6288146" y="2214349"/>
              <a:ext cx="5463632" cy="388467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Tests unitaires</a:t>
              </a:r>
            </a:p>
          </p:txBody>
        </p:sp>
        <p:cxnSp>
          <p:nvCxnSpPr>
            <p:cNvPr id="19" name="Elbow Connector 18"/>
            <p:cNvCxnSpPr>
              <a:stCxn id="59" idx="3"/>
              <a:endCxn id="70" idx="2"/>
            </p:cNvCxnSpPr>
            <p:nvPr/>
          </p:nvCxnSpPr>
          <p:spPr>
            <a:xfrm flipV="1">
              <a:off x="4386462" y="2602816"/>
              <a:ext cx="4633500" cy="941711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73" idx="3"/>
              <a:endCxn id="70" idx="0"/>
            </p:cNvCxnSpPr>
            <p:nvPr/>
          </p:nvCxnSpPr>
          <p:spPr>
            <a:xfrm>
              <a:off x="4183756" y="1246449"/>
              <a:ext cx="4836206" cy="967900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-580733" y="1052215"/>
              <a:ext cx="4764490" cy="388467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97966" y="1048270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Fonctionnalités :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494449" y="2783327"/>
            <a:ext cx="295341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Génération sur smartphone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9694853" y="1049138"/>
            <a:ext cx="2340000" cy="23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9669521" y="3460567"/>
            <a:ext cx="2340000" cy="23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241712" y="3460567"/>
            <a:ext cx="2340000" cy="23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241712" y="1058284"/>
            <a:ext cx="2340000" cy="2340000"/>
          </a:xfrm>
          <a:prstGeom prst="rect">
            <a:avLst/>
          </a:prstGeom>
        </p:spPr>
      </p:pic>
      <p:sp>
        <p:nvSpPr>
          <p:cNvPr id="60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4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71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74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75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76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7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78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8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9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9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0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2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28031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5517" y="980398"/>
            <a:ext cx="4545512" cy="4526565"/>
            <a:chOff x="105517" y="980398"/>
            <a:chExt cx="4545512" cy="452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6780" y="980398"/>
              <a:ext cx="2247298" cy="22472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05517" y="3259665"/>
              <a:ext cx="2247298" cy="22472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2403731" y="980398"/>
              <a:ext cx="2247298" cy="224729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675197" y="2644275"/>
            <a:ext cx="4927177" cy="39150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3776" y="973281"/>
            <a:ext cx="5034779" cy="369332"/>
            <a:chOff x="5666351" y="1342233"/>
            <a:chExt cx="5034779" cy="369332"/>
          </a:xfrm>
        </p:grpSpPr>
        <p:sp>
          <p:nvSpPr>
            <p:cNvPr id="60" name="Rectangle 59">
              <a:extLst>
                <a:ext uri="{FF2B5EF4-FFF2-40B4-BE49-F238E27FC236}">
                  <a16:creationId xmlns="" xmlns:a16="http://schemas.microsoft.com/office/drawing/2014/main" id="{A2FFAEE8-185F-4B0D-8CDD-CEB583EBB163}"/>
                </a:ext>
              </a:extLst>
            </p:cNvPr>
            <p:cNvSpPr/>
            <p:nvPr/>
          </p:nvSpPr>
          <p:spPr>
            <a:xfrm>
              <a:off x="6855077" y="1342233"/>
              <a:ext cx="384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hlinkClick r:id="rId8"/>
                </a:rPr>
                <a:t>https://projects.femto-st.fr/vernier/en</a:t>
              </a:r>
              <a:r>
                <a:rPr lang="fr-FR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6351" y="1342233"/>
              <a:ext cx="1101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Site web :</a:t>
              </a:r>
              <a:endParaRPr lang="fr-FR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420712" y="1434570"/>
            <a:ext cx="33120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Bibliothèque précompilée en C++</a:t>
            </a:r>
          </a:p>
          <a:p>
            <a:pPr>
              <a:lnSpc>
                <a:spcPct val="150000"/>
              </a:lnSpc>
            </a:pPr>
            <a:r>
              <a:rPr lang="fr-FR" dirty="0"/>
              <a:t>Documentation exhaustive</a:t>
            </a:r>
          </a:p>
          <a:p>
            <a:pPr>
              <a:lnSpc>
                <a:spcPct val="150000"/>
              </a:lnSpc>
            </a:pPr>
            <a:r>
              <a:rPr lang="fr-FR" dirty="0"/>
              <a:t>Performances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23234" y="1699098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23234" y="2103984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71873" y="2532435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5620445" y="2694767"/>
            <a:ext cx="4761512" cy="3891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3776" y="3089189"/>
            <a:ext cx="535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de calcul par type de mire et par taille d’image :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07030"/>
              </p:ext>
            </p:extLst>
          </p:nvPr>
        </p:nvGraphicFramePr>
        <p:xfrm>
          <a:off x="6013514" y="3527923"/>
          <a:ext cx="5979496" cy="2590800"/>
        </p:xfrm>
        <a:graphic>
          <a:graphicData uri="http://schemas.openxmlformats.org/drawingml/2006/table">
            <a:tbl>
              <a:tblPr/>
              <a:tblGrid>
                <a:gridCol w="13794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76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941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122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2594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70440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Motif testé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2048 x 2048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1024 x 1024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512 x 512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256 x 256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Periodic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416.4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110.78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22.97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6.4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6101">
                <a:tc>
                  <a:txBody>
                    <a:bodyPr/>
                    <a:lstStyle/>
                    <a:p>
                      <a:r>
                        <a:rPr lang="fr-FR" sz="1400" b="1" dirty="0"/>
                        <a:t>Bitmap Pattern Detector (2</a:t>
                      </a:r>
                      <a:r>
                        <a:rPr lang="el-GR" sz="1400" b="1" dirty="0"/>
                        <a:t>π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baseline="0" dirty="0" err="1"/>
                        <a:t>absolu</a:t>
                      </a:r>
                      <a:r>
                        <a:rPr lang="fr-FR" sz="1400" b="1" dirty="0"/>
                        <a:t>)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1833.28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467.81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109.07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27.19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QRCode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478.59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117.18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29.07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0440">
                <a:tc>
                  <a:txBody>
                    <a:bodyPr/>
                    <a:lstStyle/>
                    <a:p>
                      <a:r>
                        <a:rPr lang="fr-FR" sz="1400" b="1"/>
                        <a:t>Megarena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694.53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173.59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/>
                        <a:t>38.44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10.32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2403940" y="3272884"/>
            <a:ext cx="2247089" cy="2247089"/>
          </a:xfrm>
          <a:prstGeom prst="rect">
            <a:avLst/>
          </a:prstGeom>
        </p:spPr>
      </p:pic>
      <p:sp>
        <p:nvSpPr>
          <p:cNvPr id="51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8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9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64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5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microrobots continus (1/2)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e 11">
            <a:extLst>
              <a:ext uri="{FF2B5EF4-FFF2-40B4-BE49-F238E27FC236}">
                <a16:creationId xmlns=""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613604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=""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fr-FR" sz="1400" dirty="0"/>
                <a:t>Encadré par G. Laurent, R. </a:t>
              </a:r>
              <a:r>
                <a:rPr lang="fr-FR" sz="1400" dirty="0" err="1"/>
                <a:t>Dahmouche</a:t>
              </a:r>
              <a:r>
                <a:rPr lang="fr-FR" sz="1400" dirty="0"/>
                <a:t> et C. </a:t>
              </a:r>
              <a:r>
                <a:rPr lang="fr-FR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237033"/>
              </p:ext>
            </p:extLst>
          </p:nvPr>
        </p:nvGraphicFramePr>
        <p:xfrm>
          <a:off x="7683001" y="2045291"/>
          <a:ext cx="4491462" cy="4251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120" y="905781"/>
            <a:ext cx="7572881" cy="4259745"/>
          </a:xfrm>
          <a:prstGeom prst="rect">
            <a:avLst/>
          </a:prstGeom>
        </p:spPr>
      </p:pic>
      <p:sp>
        <p:nvSpPr>
          <p:cNvPr id="39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0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1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2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3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4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45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4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2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79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25481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microrobots continus (2/2)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e 11">
            <a:extLst>
              <a:ext uri="{FF2B5EF4-FFF2-40B4-BE49-F238E27FC236}">
                <a16:creationId xmlns=""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613604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=""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4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fr-FR" sz="1400" dirty="0"/>
                <a:t>Encadré par G. Laurent, R. </a:t>
              </a:r>
              <a:r>
                <a:rPr lang="fr-FR" sz="1400" dirty="0" err="1"/>
                <a:t>Dahmouche</a:t>
              </a:r>
              <a:r>
                <a:rPr lang="fr-FR" sz="1400" dirty="0"/>
                <a:t> et C. </a:t>
              </a:r>
              <a:r>
                <a:rPr lang="fr-FR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64" name="Diagramme 63">
            <a:extLst>
              <a:ext uri="{FF2B5EF4-FFF2-40B4-BE49-F238E27FC236}">
                <a16:creationId xmlns="" xmlns:a16="http://schemas.microsoft.com/office/drawing/2014/main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2299470"/>
              </p:ext>
            </p:extLst>
          </p:nvPr>
        </p:nvGraphicFramePr>
        <p:xfrm>
          <a:off x="7345751" y="2108602"/>
          <a:ext cx="4817331" cy="4022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346699" y="5626887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dirty="0" err="1"/>
              <a:t>Mauzé</a:t>
            </a:r>
            <a:r>
              <a:rPr lang="fr-FR" sz="1500" dirty="0"/>
              <a:t>, B., </a:t>
            </a:r>
            <a:r>
              <a:rPr lang="fr-FR" sz="1500" dirty="0" err="1"/>
              <a:t>Dahmouche</a:t>
            </a:r>
            <a:r>
              <a:rPr lang="fr-FR" sz="1500" dirty="0"/>
              <a:t>, R., Laurent, G. J., </a:t>
            </a:r>
            <a:r>
              <a:rPr lang="fr-FR" sz="1500" u="sng" dirty="0"/>
              <a:t>André, A. N., </a:t>
            </a:r>
            <a:r>
              <a:rPr lang="fr-FR" sz="1500" dirty="0"/>
              <a:t>Rougeot, P., Sandoz, P., &amp; </a:t>
            </a:r>
            <a:r>
              <a:rPr lang="fr-FR" sz="1500" dirty="0" err="1"/>
              <a:t>Clévy</a:t>
            </a:r>
            <a:r>
              <a:rPr lang="fr-FR" sz="1500" dirty="0"/>
              <a:t>, C. (2020). </a:t>
            </a:r>
            <a:r>
              <a:rPr lang="fr-FR" sz="1500" b="1" dirty="0" err="1"/>
              <a:t>Nanometer</a:t>
            </a:r>
            <a:r>
              <a:rPr lang="fr-FR" sz="1500" b="1" dirty="0"/>
              <a:t> </a:t>
            </a:r>
            <a:r>
              <a:rPr lang="fr-FR" sz="1500" b="1" dirty="0" err="1"/>
              <a:t>precision</a:t>
            </a:r>
            <a:r>
              <a:rPr lang="fr-FR" sz="1500" b="1" dirty="0"/>
              <a:t> </a:t>
            </a:r>
            <a:r>
              <a:rPr lang="fr-FR" sz="1500" b="1" dirty="0" err="1"/>
              <a:t>with</a:t>
            </a:r>
            <a:r>
              <a:rPr lang="fr-FR" sz="1500" b="1" dirty="0"/>
              <a:t> a </a:t>
            </a:r>
            <a:r>
              <a:rPr lang="fr-FR" sz="1500" b="1" dirty="0" err="1"/>
              <a:t>planar</a:t>
            </a:r>
            <a:r>
              <a:rPr lang="fr-FR" sz="1500" b="1" dirty="0"/>
              <a:t> </a:t>
            </a:r>
            <a:r>
              <a:rPr lang="fr-FR" sz="1500" b="1" dirty="0" err="1"/>
              <a:t>parallel</a:t>
            </a:r>
            <a:r>
              <a:rPr lang="fr-FR" sz="1500" b="1" dirty="0"/>
              <a:t> continuum robot.</a:t>
            </a:r>
            <a:r>
              <a:rPr lang="fr-FR" sz="1500" dirty="0"/>
              <a:t> </a:t>
            </a:r>
            <a:r>
              <a:rPr lang="fr-FR" sz="1500" i="1" dirty="0"/>
              <a:t>IEEE </a:t>
            </a:r>
            <a:r>
              <a:rPr lang="fr-FR" sz="1500" i="1" dirty="0" err="1"/>
              <a:t>Robotics</a:t>
            </a:r>
            <a:r>
              <a:rPr lang="fr-FR" sz="1500" i="1" dirty="0"/>
              <a:t> and Automation </a:t>
            </a:r>
            <a:r>
              <a:rPr lang="fr-FR" sz="1500" i="1" dirty="0" err="1"/>
              <a:t>Letters</a:t>
            </a:r>
            <a:r>
              <a:rPr lang="fr-FR" sz="1500" dirty="0"/>
              <a:t>, </a:t>
            </a:r>
            <a:r>
              <a:rPr lang="fr-FR" sz="1500" i="1" dirty="0"/>
              <a:t>5</a:t>
            </a:r>
            <a:r>
              <a:rPr lang="fr-FR" sz="1500" dirty="0"/>
              <a:t>(3), 3806-3813.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10"/>
          <a:srcRect b="5937"/>
          <a:stretch/>
        </p:blipFill>
        <p:spPr>
          <a:xfrm>
            <a:off x="3475811" y="968118"/>
            <a:ext cx="4230999" cy="3979780"/>
          </a:xfrm>
          <a:prstGeom prst="rect">
            <a:avLst/>
          </a:prstGeom>
        </p:spPr>
      </p:pic>
      <p:sp>
        <p:nvSpPr>
          <p:cNvPr id="41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2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4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5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7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48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0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9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50328" y="1561298"/>
            <a:ext cx="3363888" cy="266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ngle_fiber_compression_tes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b="2733"/>
          <a:stretch/>
        </p:blipFill>
        <p:spPr>
          <a:xfrm>
            <a:off x="-498416" y="659079"/>
            <a:ext cx="8394546" cy="5665522"/>
          </a:xfrm>
          <a:prstGeom prst="rect">
            <a:avLst/>
          </a:prstGeom>
        </p:spPr>
      </p:pic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10986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Mesures simultanées force – déplacement sur fibre végétale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613328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="" xmlns:a16="http://schemas.microsoft.com/office/drawing/2014/main" id="{5A7AD0B5-1CA8-413C-A4FC-1CDF857D3BF8}"/>
              </a:ext>
            </a:extLst>
          </p:cNvPr>
          <p:cNvSpPr txBox="1"/>
          <p:nvPr/>
        </p:nvSpPr>
        <p:spPr>
          <a:xfrm>
            <a:off x="9048874" y="766254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7560" y="2560935"/>
            <a:ext cx="4073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71359" y="22206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50 </a:t>
            </a:r>
            <a:r>
              <a:rPr lang="el-G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99735" y="871848"/>
            <a:ext cx="1266093" cy="3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/>
          <p:cNvCxnSpPr/>
          <p:nvPr/>
        </p:nvCxnSpPr>
        <p:spPr>
          <a:xfrm>
            <a:off x="2665828" y="5259921"/>
            <a:ext cx="46722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74672" y="4925005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50 </a:t>
            </a:r>
            <a:r>
              <a:rPr lang="el-GR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6473" y="996286"/>
            <a:ext cx="2946481" cy="2236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13"/>
          <a:srcRect l="54916"/>
          <a:stretch>
            <a:fillRect/>
          </a:stretch>
        </p:blipFill>
        <p:spPr>
          <a:xfrm>
            <a:off x="967876" y="1137554"/>
            <a:ext cx="2256333" cy="2143396"/>
          </a:xfrm>
          <a:prstGeom prst="rect">
            <a:avLst/>
          </a:prstGeom>
        </p:spPr>
      </p:pic>
      <p:sp>
        <p:nvSpPr>
          <p:cNvPr id="47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8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0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1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8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9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60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1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="" xmlns:a16="http://schemas.microsoft.com/office/drawing/2014/main" id="{C9E49C99-D2E6-4390-AE83-8EDD4EAA1117}"/>
              </a:ext>
            </a:extLst>
          </p:cNvPr>
          <p:cNvGrpSpPr/>
          <p:nvPr/>
        </p:nvGrpSpPr>
        <p:grpSpPr>
          <a:xfrm>
            <a:off x="8136000" y="720000"/>
            <a:ext cx="3816000" cy="5760000"/>
            <a:chOff x="8136000" y="720000"/>
            <a:chExt cx="3816000" cy="5760000"/>
          </a:xfrm>
        </p:grpSpPr>
        <p:sp>
          <p:nvSpPr>
            <p:cNvPr id="56" name="Rounded Rectangle 55"/>
            <p:cNvSpPr/>
            <p:nvPr/>
          </p:nvSpPr>
          <p:spPr>
            <a:xfrm>
              <a:off x="813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254828" y="1454886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6 DDL</a:t>
              </a: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8248960" y="3132103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Sans contact</a:t>
              </a: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8254828" y="4809321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Échelle ajustable</a:t>
              </a: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="" xmlns:a16="http://schemas.microsoft.com/office/drawing/2014/main" id="{8FD4886E-DCDE-4C26-9724-78E714270D68}"/>
                </a:ext>
              </a:extLst>
            </p:cNvPr>
            <p:cNvSpPr/>
            <p:nvPr/>
          </p:nvSpPr>
          <p:spPr>
            <a:xfrm>
              <a:off x="8254828" y="81978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Apports de la vision par ordinateur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="" xmlns:a16="http://schemas.microsoft.com/office/drawing/2014/main" id="{4D3532F7-9D89-4D35-A9D1-BBAB218DE42D}"/>
              </a:ext>
            </a:extLst>
          </p:cNvPr>
          <p:cNvGrpSpPr/>
          <p:nvPr/>
        </p:nvGrpSpPr>
        <p:grpSpPr>
          <a:xfrm>
            <a:off x="180000" y="720000"/>
            <a:ext cx="3816000" cy="5795761"/>
            <a:chOff x="180000" y="720000"/>
            <a:chExt cx="3816000" cy="5795761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link="rId4"/>
            <a:srcRect l="20033" r="16733"/>
            <a:stretch>
              <a:fillRect/>
            </a:stretch>
          </p:blipFill>
          <p:spPr>
            <a:xfrm>
              <a:off x="1245203" y="4341422"/>
              <a:ext cx="1833242" cy="2174339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80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76685" y="1619150"/>
              <a:ext cx="2658088" cy="242715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63083" y="1270220"/>
              <a:ext cx="1339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Microrobots</a:t>
              </a:r>
              <a:endParaRPr lang="fr-FR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400" y="4095756"/>
              <a:ext cx="2031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Robots de précision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="" xmlns:a16="http://schemas.microsoft.com/office/drawing/2014/main" id="{884957AC-15AB-449A-9796-BECEC3D7A0E2}"/>
                </a:ext>
              </a:extLst>
            </p:cNvPr>
            <p:cNvSpPr/>
            <p:nvPr/>
          </p:nvSpPr>
          <p:spPr>
            <a:xfrm>
              <a:off x="287312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err="1">
                  <a:solidFill>
                    <a:schemeClr val="tx1"/>
                  </a:solidFill>
                </a:rPr>
                <a:t>Microrobotique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 : coins arrondis 3">
              <a:extLst>
                <a:ext uri="{FF2B5EF4-FFF2-40B4-BE49-F238E27FC236}">
                  <a16:creationId xmlns="" xmlns:a16="http://schemas.microsoft.com/office/drawing/2014/main" id="{94880DA3-00F7-4FC7-BE88-C55B7DEA47C9}"/>
                </a:ext>
              </a:extLst>
            </p:cNvPr>
            <p:cNvSpPr/>
            <p:nvPr/>
          </p:nvSpPr>
          <p:spPr>
            <a:xfrm>
              <a:off x="282301" y="1274715"/>
              <a:ext cx="3612150" cy="282103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Rectangle : coins arrondis 60">
              <a:extLst>
                <a:ext uri="{FF2B5EF4-FFF2-40B4-BE49-F238E27FC236}">
                  <a16:creationId xmlns="" xmlns:a16="http://schemas.microsoft.com/office/drawing/2014/main" id="{506D39EE-95A5-4ECD-8DF7-0965BAC9CC84}"/>
                </a:ext>
              </a:extLst>
            </p:cNvPr>
            <p:cNvSpPr/>
            <p:nvPr/>
          </p:nvSpPr>
          <p:spPr>
            <a:xfrm>
              <a:off x="282301" y="4142756"/>
              <a:ext cx="3612150" cy="2261690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2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76000" y="720000"/>
            <a:ext cx="3816000" cy="5760000"/>
            <a:chOff x="4176000" y="720000"/>
            <a:chExt cx="3816000" cy="5760000"/>
          </a:xfrm>
        </p:grpSpPr>
        <p:sp>
          <p:nvSpPr>
            <p:cNvPr id="52" name="Rounded Rectangle 51"/>
            <p:cNvSpPr/>
            <p:nvPr/>
          </p:nvSpPr>
          <p:spPr>
            <a:xfrm>
              <a:off x="417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link="rId6"/>
            <a:srcRect t="33173" r="51396" b="2682"/>
            <a:stretch>
              <a:fillRect/>
            </a:stretch>
          </p:blipFill>
          <p:spPr>
            <a:xfrm>
              <a:off x="4661634" y="5227505"/>
              <a:ext cx="2868732" cy="1121715"/>
            </a:xfrm>
            <a:prstGeom prst="rect">
              <a:avLst/>
            </a:prstGeom>
          </p:spPr>
        </p:pic>
        <p:sp>
          <p:nvSpPr>
            <p:cNvPr id="59" name="Rectangle : coins arrondis 58">
              <a:extLst>
                <a:ext uri="{FF2B5EF4-FFF2-40B4-BE49-F238E27FC236}">
                  <a16:creationId xmlns="" xmlns:a16="http://schemas.microsoft.com/office/drawing/2014/main" id="{CDE639CA-4EEC-416B-953C-2ED0D143C8F5}"/>
                </a:ext>
              </a:extLst>
            </p:cNvPr>
            <p:cNvSpPr/>
            <p:nvPr/>
          </p:nvSpPr>
          <p:spPr>
            <a:xfrm>
              <a:off x="4289925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Applications</a:t>
              </a:r>
            </a:p>
          </p:txBody>
        </p:sp>
        <p:sp>
          <p:nvSpPr>
            <p:cNvPr id="62" name="Rectangle : coins arrondis 61">
              <a:extLst>
                <a:ext uri="{FF2B5EF4-FFF2-40B4-BE49-F238E27FC236}">
                  <a16:creationId xmlns="" xmlns:a16="http://schemas.microsoft.com/office/drawing/2014/main" id="{DC760693-6499-4665-AE8F-CFA0EC89D837}"/>
                </a:ext>
              </a:extLst>
            </p:cNvPr>
            <p:cNvSpPr/>
            <p:nvPr/>
          </p:nvSpPr>
          <p:spPr>
            <a:xfrm>
              <a:off x="4283850" y="1317739"/>
              <a:ext cx="3612150" cy="1690142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Rectangle : coins arrondis 63">
              <a:extLst>
                <a:ext uri="{FF2B5EF4-FFF2-40B4-BE49-F238E27FC236}">
                  <a16:creationId xmlns="" xmlns:a16="http://schemas.microsoft.com/office/drawing/2014/main" id="{C95DA897-CDDE-4AAC-8170-61A80F1249DF}"/>
                </a:ext>
              </a:extLst>
            </p:cNvPr>
            <p:cNvSpPr/>
            <p:nvPr/>
          </p:nvSpPr>
          <p:spPr>
            <a:xfrm>
              <a:off x="4293680" y="3108921"/>
              <a:ext cx="3612150" cy="1571868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Rectangle : coins arrondis 64">
              <a:extLst>
                <a:ext uri="{FF2B5EF4-FFF2-40B4-BE49-F238E27FC236}">
                  <a16:creationId xmlns="" xmlns:a16="http://schemas.microsoft.com/office/drawing/2014/main" id="{BDA32FB5-9288-4A47-818C-57EDFEBE0259}"/>
                </a:ext>
              </a:extLst>
            </p:cNvPr>
            <p:cNvSpPr/>
            <p:nvPr/>
          </p:nvSpPr>
          <p:spPr>
            <a:xfrm>
              <a:off x="4293680" y="4784219"/>
              <a:ext cx="3612150" cy="160377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6" name="Image 5">
              <a:extLst>
                <a:ext uri="{FF2B5EF4-FFF2-40B4-BE49-F238E27FC236}">
                  <a16:creationId xmlns="" xmlns:a16="http://schemas.microsoft.com/office/drawing/2014/main" id="{E05C87A1-4468-411D-8586-4B0A47083DF0}"/>
                </a:ext>
              </a:extLst>
            </p:cNvPr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5176222" y="1417300"/>
              <a:ext cx="1881919" cy="1518514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="" xmlns:a16="http://schemas.microsoft.com/office/drawing/2014/main" id="{19FBE260-542F-42D1-8489-24ACA0853724}"/>
                </a:ext>
              </a:extLst>
            </p:cNvPr>
            <p:cNvSpPr txBox="1"/>
            <p:nvPr/>
          </p:nvSpPr>
          <p:spPr>
            <a:xfrm>
              <a:off x="4350735" y="1333274"/>
              <a:ext cx="20495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Micro-manipulation</a:t>
              </a:r>
              <a:endParaRPr lang="fr-FR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="" xmlns:a16="http://schemas.microsoft.com/office/drawing/2014/main" id="{C58F1434-75A7-411C-A546-497F447DF90A}"/>
                </a:ext>
              </a:extLst>
            </p:cNvPr>
            <p:cNvSpPr txBox="1"/>
            <p:nvPr/>
          </p:nvSpPr>
          <p:spPr>
            <a:xfrm>
              <a:off x="4350434" y="3139068"/>
              <a:ext cx="18990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="" xmlns:a16="http://schemas.microsoft.com/office/drawing/2014/main" id="{FC2F2059-71CB-4DBF-B937-8EB476723168}"/>
                </a:ext>
              </a:extLst>
            </p:cNvPr>
            <p:cNvSpPr txBox="1"/>
            <p:nvPr/>
          </p:nvSpPr>
          <p:spPr>
            <a:xfrm>
              <a:off x="4350434" y="4858174"/>
              <a:ext cx="310546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de micro objets</a:t>
              </a: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5053888" y="3433173"/>
              <a:ext cx="2154140" cy="1227291"/>
              <a:chOff x="6941486" y="645414"/>
              <a:chExt cx="5076161" cy="2892071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 rotWithShape="1">
              <a:blip r:link="rId8"/>
              <a:srcRect r="1270"/>
              <a:stretch/>
            </p:blipFill>
            <p:spPr>
              <a:xfrm>
                <a:off x="6941486" y="645414"/>
                <a:ext cx="5076161" cy="2892071"/>
              </a:xfrm>
              <a:prstGeom prst="rect">
                <a:avLst/>
              </a:prstGeom>
            </p:spPr>
          </p:pic>
          <p:cxnSp>
            <p:nvCxnSpPr>
              <p:cNvPr id="81" name="Straight Connector 80"/>
              <p:cNvCxnSpPr/>
              <p:nvPr/>
            </p:nvCxnSpPr>
            <p:spPr>
              <a:xfrm>
                <a:off x="11088698" y="3125656"/>
                <a:ext cx="6210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/>
              <p:cNvSpPr txBox="1"/>
              <p:nvPr/>
            </p:nvSpPr>
            <p:spPr>
              <a:xfrm>
                <a:off x="10907798" y="2684915"/>
                <a:ext cx="982887" cy="471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00" dirty="0"/>
                  <a:t>10 </a:t>
                </a:r>
                <a:r>
                  <a:rPr lang="fr-FR" sz="7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μm</a:t>
                </a:r>
                <a:endParaRPr lang="fr-FR" sz="7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40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="" xmlns:a16="http://schemas.microsoft.com/office/drawing/2014/main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3612" y="750928"/>
            <a:ext cx="6383148" cy="359052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="" xmlns:a16="http://schemas.microsoft.com/office/drawing/2014/main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link="rId13"/>
          <a:srcRect b="58087"/>
          <a:stretch/>
        </p:blipFill>
        <p:spPr>
          <a:xfrm>
            <a:off x="3202721" y="4511578"/>
            <a:ext cx="3624039" cy="1903974"/>
          </a:xfrm>
          <a:prstGeom prst="rect">
            <a:avLst/>
          </a:prstGeom>
        </p:spPr>
      </p:pic>
      <p:sp>
        <p:nvSpPr>
          <p:cNvPr id="41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2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4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5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7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48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1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link="rId14"/>
          <a:stretch>
            <a:fillRect/>
          </a:stretch>
        </p:blipFill>
        <p:spPr>
          <a:xfrm>
            <a:off x="225233" y="4405466"/>
            <a:ext cx="2748164" cy="21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D6414C63-07FB-4BAB-9BAE-BAA481E1EED8}"/>
              </a:ext>
            </a:extLst>
          </p:cNvPr>
          <p:cNvPicPr>
            <a:picLocks noChangeAspect="1"/>
          </p:cNvPicPr>
          <p:nvPr/>
        </p:nvPicPr>
        <p:blipFill>
          <a:blip r:link="rId4"/>
          <a:srcRect l="35" t="6240" r="1186" b="8606"/>
          <a:stretch>
            <a:fillRect/>
          </a:stretch>
        </p:blipFill>
        <p:spPr>
          <a:xfrm>
            <a:off x="3811135" y="579684"/>
            <a:ext cx="6815871" cy="5875750"/>
          </a:xfrm>
          <a:custGeom>
            <a:avLst/>
            <a:gdLst>
              <a:gd name="connsiteX0" fmla="*/ 1480237 w 5972849"/>
              <a:gd name="connsiteY0" fmla="*/ 0 h 5149007"/>
              <a:gd name="connsiteX1" fmla="*/ 4492612 w 5972849"/>
              <a:gd name="connsiteY1" fmla="*/ 0 h 5149007"/>
              <a:gd name="connsiteX2" fmla="*/ 5972849 w 5972849"/>
              <a:gd name="connsiteY2" fmla="*/ 2574504 h 5149007"/>
              <a:gd name="connsiteX3" fmla="*/ 4492612 w 5972849"/>
              <a:gd name="connsiteY3" fmla="*/ 5149007 h 5149007"/>
              <a:gd name="connsiteX4" fmla="*/ 1480237 w 5972849"/>
              <a:gd name="connsiteY4" fmla="*/ 5149007 h 5149007"/>
              <a:gd name="connsiteX5" fmla="*/ 0 w 5972849"/>
              <a:gd name="connsiteY5" fmla="*/ 2574504 h 514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849" h="5149007">
                <a:moveTo>
                  <a:pt x="1480237" y="0"/>
                </a:moveTo>
                <a:lnTo>
                  <a:pt x="4492612" y="0"/>
                </a:lnTo>
                <a:lnTo>
                  <a:pt x="5972849" y="2574504"/>
                </a:lnTo>
                <a:lnTo>
                  <a:pt x="4492612" y="5149007"/>
                </a:lnTo>
                <a:lnTo>
                  <a:pt x="1480237" y="5149007"/>
                </a:lnTo>
                <a:lnTo>
                  <a:pt x="0" y="2574504"/>
                </a:lnTo>
                <a:close/>
              </a:path>
            </a:pathLst>
          </a:custGeom>
        </p:spPr>
      </p:pic>
      <p:sp>
        <p:nvSpPr>
          <p:cNvPr id="7" name="Hexagon 6"/>
          <p:cNvSpPr/>
          <p:nvPr/>
        </p:nvSpPr>
        <p:spPr>
          <a:xfrm>
            <a:off x="1661821" y="232367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1716492" y="2779173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1 période</a:t>
            </a:r>
          </a:p>
        </p:txBody>
      </p:sp>
      <p:sp>
        <p:nvSpPr>
          <p:cNvPr id="94" name="Hexagon 93"/>
          <p:cNvSpPr/>
          <p:nvPr/>
        </p:nvSpPr>
        <p:spPr>
          <a:xfrm>
            <a:off x="237366" y="1491357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5" name="TextBox 94"/>
          <p:cNvSpPr txBox="1"/>
          <p:nvPr/>
        </p:nvSpPr>
        <p:spPr>
          <a:xfrm>
            <a:off x="292037" y="1991304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3 DDL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="" xmlns:a16="http://schemas.microsoft.com/office/drawing/2014/main" id="{1F6508CF-66F8-47DD-A8C6-187E1AA34A76}"/>
              </a:ext>
            </a:extLst>
          </p:cNvPr>
          <p:cNvPicPr>
            <a:picLocks noChangeAspect="1"/>
          </p:cNvPicPr>
          <p:nvPr/>
        </p:nvPicPr>
        <p:blipFill>
          <a:blip r:link="rId5"/>
          <a:srcRect l="3790" t="10046" r="3515" b="10046"/>
          <a:stretch>
            <a:fillRect/>
          </a:stretch>
        </p:blipFill>
        <p:spPr>
          <a:xfrm>
            <a:off x="3811135" y="577224"/>
            <a:ext cx="6807547" cy="5868574"/>
          </a:xfrm>
          <a:custGeom>
            <a:avLst/>
            <a:gdLst>
              <a:gd name="connsiteX0" fmla="*/ 1687098 w 6807547"/>
              <a:gd name="connsiteY0" fmla="*/ 0 h 5868574"/>
              <a:gd name="connsiteX1" fmla="*/ 5120449 w 6807547"/>
              <a:gd name="connsiteY1" fmla="*/ 0 h 5868574"/>
              <a:gd name="connsiteX2" fmla="*/ 6807547 w 6807547"/>
              <a:gd name="connsiteY2" fmla="*/ 2934287 h 5868574"/>
              <a:gd name="connsiteX3" fmla="*/ 5120449 w 6807547"/>
              <a:gd name="connsiteY3" fmla="*/ 5868574 h 5868574"/>
              <a:gd name="connsiteX4" fmla="*/ 1687098 w 6807547"/>
              <a:gd name="connsiteY4" fmla="*/ 5868574 h 5868574"/>
              <a:gd name="connsiteX5" fmla="*/ 0 w 6807547"/>
              <a:gd name="connsiteY5" fmla="*/ 2934287 h 586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7547" h="5868574">
                <a:moveTo>
                  <a:pt x="1687098" y="0"/>
                </a:moveTo>
                <a:lnTo>
                  <a:pt x="5120449" y="0"/>
                </a:lnTo>
                <a:lnTo>
                  <a:pt x="6807547" y="2934287"/>
                </a:lnTo>
                <a:lnTo>
                  <a:pt x="5120449" y="5868574"/>
                </a:lnTo>
                <a:lnTo>
                  <a:pt x="1687098" y="5868574"/>
                </a:lnTo>
                <a:lnTo>
                  <a:pt x="0" y="2934287"/>
                </a:lnTo>
                <a:close/>
              </a:path>
            </a:pathLst>
          </a:custGeom>
        </p:spPr>
      </p:pic>
      <p:sp>
        <p:nvSpPr>
          <p:cNvPr id="99" name="Hexagon 98"/>
          <p:cNvSpPr/>
          <p:nvPr/>
        </p:nvSpPr>
        <p:spPr>
          <a:xfrm>
            <a:off x="237366" y="313658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0" name="TextBox 99"/>
          <p:cNvSpPr txBox="1"/>
          <p:nvPr/>
        </p:nvSpPr>
        <p:spPr>
          <a:xfrm>
            <a:off x="307058" y="3422601"/>
            <a:ext cx="1667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Faible robustesse en microscopie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="" xmlns:a16="http://schemas.microsoft.com/office/drawing/2014/main" id="{7983DD6C-C116-465C-B68B-D21F7AD7EC50}"/>
              </a:ext>
            </a:extLst>
          </p:cNvPr>
          <p:cNvPicPr>
            <a:picLocks noChangeAspect="1"/>
          </p:cNvPicPr>
          <p:nvPr/>
        </p:nvPicPr>
        <p:blipFill rotWithShape="1">
          <a:blip r:link="rId6"/>
          <a:srcRect l="3142" t="30720" r="25963" b="8165"/>
          <a:stretch>
            <a:fillRect/>
          </a:stretch>
        </p:blipFill>
        <p:spPr>
          <a:xfrm>
            <a:off x="3808654" y="577342"/>
            <a:ext cx="6810028" cy="5870713"/>
          </a:xfrm>
          <a:custGeom>
            <a:avLst/>
            <a:gdLst>
              <a:gd name="connsiteX0" fmla="*/ 1687713 w 6810028"/>
              <a:gd name="connsiteY0" fmla="*/ 0 h 5870713"/>
              <a:gd name="connsiteX1" fmla="*/ 5122315 w 6810028"/>
              <a:gd name="connsiteY1" fmla="*/ 0 h 5870713"/>
              <a:gd name="connsiteX2" fmla="*/ 6810028 w 6810028"/>
              <a:gd name="connsiteY2" fmla="*/ 2935357 h 5870713"/>
              <a:gd name="connsiteX3" fmla="*/ 5122315 w 6810028"/>
              <a:gd name="connsiteY3" fmla="*/ 5870713 h 5870713"/>
              <a:gd name="connsiteX4" fmla="*/ 1687713 w 6810028"/>
              <a:gd name="connsiteY4" fmla="*/ 5870713 h 5870713"/>
              <a:gd name="connsiteX5" fmla="*/ 0 w 6810028"/>
              <a:gd name="connsiteY5" fmla="*/ 2935357 h 587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028" h="5870713">
                <a:moveTo>
                  <a:pt x="1687713" y="0"/>
                </a:moveTo>
                <a:lnTo>
                  <a:pt x="5122315" y="0"/>
                </a:lnTo>
                <a:lnTo>
                  <a:pt x="6810028" y="2935357"/>
                </a:lnTo>
                <a:lnTo>
                  <a:pt x="5122315" y="5870713"/>
                </a:lnTo>
                <a:lnTo>
                  <a:pt x="1687713" y="5870713"/>
                </a:lnTo>
                <a:lnTo>
                  <a:pt x="0" y="2935357"/>
                </a:lnTo>
                <a:close/>
              </a:path>
            </a:pathLst>
          </a:custGeom>
        </p:spPr>
      </p:pic>
      <p:sp>
        <p:nvSpPr>
          <p:cNvPr id="104" name="Hexagon 103"/>
          <p:cNvSpPr/>
          <p:nvPr/>
        </p:nvSpPr>
        <p:spPr>
          <a:xfrm>
            <a:off x="1661821" y="395212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5" name="TextBox 104"/>
          <p:cNvSpPr txBox="1"/>
          <p:nvPr/>
        </p:nvSpPr>
        <p:spPr>
          <a:xfrm>
            <a:off x="1731513" y="4290364"/>
            <a:ext cx="1667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Difficultés applicatives à la </a:t>
            </a:r>
            <a:r>
              <a:rPr lang="fr-FR" sz="1600" b="1" dirty="0" err="1"/>
              <a:t>microrobotique</a:t>
            </a:r>
            <a:endParaRPr lang="fr-FR" sz="1600" b="1" dirty="0"/>
          </a:p>
        </p:txBody>
      </p:sp>
      <p:grpSp>
        <p:nvGrpSpPr>
          <p:cNvPr id="106" name="Groupe 19">
            <a:extLst>
              <a:ext uri="{FF2B5EF4-FFF2-40B4-BE49-F238E27FC236}">
                <a16:creationId xmlns="" xmlns:a16="http://schemas.microsoft.com/office/drawing/2014/main" id="{53A80F3B-1B70-4972-92D4-55A79041BA2C}"/>
              </a:ext>
            </a:extLst>
          </p:cNvPr>
          <p:cNvGrpSpPr/>
          <p:nvPr/>
        </p:nvGrpSpPr>
        <p:grpSpPr>
          <a:xfrm>
            <a:off x="4663308" y="771876"/>
            <a:ext cx="2626241" cy="839972"/>
            <a:chOff x="111923" y="5463549"/>
            <a:chExt cx="2626241" cy="839972"/>
          </a:xfrm>
        </p:grpSpPr>
        <p:sp>
          <p:nvSpPr>
            <p:cNvPr id="107" name="ZoneTexte 11">
              <a:extLst>
                <a:ext uri="{FF2B5EF4-FFF2-40B4-BE49-F238E27FC236}">
                  <a16:creationId xmlns="" xmlns:a16="http://schemas.microsoft.com/office/drawing/2014/main" id="{D67A229D-9257-47A3-BCA3-286BFFDF4920}"/>
                </a:ext>
              </a:extLst>
            </p:cNvPr>
            <p:cNvSpPr txBox="1"/>
            <p:nvPr/>
          </p:nvSpPr>
          <p:spPr>
            <a:xfrm>
              <a:off x="217439" y="5589677"/>
              <a:ext cx="2268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Étalonnage de </a:t>
              </a:r>
              <a:r>
                <a:rPr lang="fr-FR" dirty="0" err="1"/>
                <a:t>microrobots</a:t>
              </a:r>
              <a:r>
                <a:rPr lang="fr-FR" dirty="0"/>
                <a:t> continus</a:t>
              </a:r>
            </a:p>
          </p:txBody>
        </p:sp>
        <p:sp>
          <p:nvSpPr>
            <p:cNvPr id="108" name="Rectangle : coins arrondis 14">
              <a:extLst>
                <a:ext uri="{FF2B5EF4-FFF2-40B4-BE49-F238E27FC236}">
                  <a16:creationId xmlns="" xmlns:a16="http://schemas.microsoft.com/office/drawing/2014/main" id="{94FBFB9B-72A5-4AB4-99B2-C7906E288523}"/>
                </a:ext>
              </a:extLst>
            </p:cNvPr>
            <p:cNvSpPr/>
            <p:nvPr/>
          </p:nvSpPr>
          <p:spPr>
            <a:xfrm>
              <a:off x="111923" y="5463549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9" name="Groupe 20">
            <a:extLst>
              <a:ext uri="{FF2B5EF4-FFF2-40B4-BE49-F238E27FC236}">
                <a16:creationId xmlns="" xmlns:a16="http://schemas.microsoft.com/office/drawing/2014/main" id="{87787A1C-1A9F-4893-BD50-6A4137E00448}"/>
              </a:ext>
            </a:extLst>
          </p:cNvPr>
          <p:cNvGrpSpPr/>
          <p:nvPr/>
        </p:nvGrpSpPr>
        <p:grpSpPr>
          <a:xfrm>
            <a:off x="4756707" y="2968908"/>
            <a:ext cx="2779864" cy="839972"/>
            <a:chOff x="3225363" y="5447060"/>
            <a:chExt cx="2779864" cy="839972"/>
          </a:xfrm>
        </p:grpSpPr>
        <p:sp>
          <p:nvSpPr>
            <p:cNvPr id="110" name="ZoneTexte 12">
              <a:extLst>
                <a:ext uri="{FF2B5EF4-FFF2-40B4-BE49-F238E27FC236}">
                  <a16:creationId xmlns="" xmlns:a16="http://schemas.microsoft.com/office/drawing/2014/main" id="{07530AC4-AE2A-4EC5-8CBC-B39CEC58FF42}"/>
                </a:ext>
              </a:extLst>
            </p:cNvPr>
            <p:cNvSpPr txBox="1"/>
            <p:nvPr/>
          </p:nvSpPr>
          <p:spPr>
            <a:xfrm>
              <a:off x="3225363" y="5682380"/>
              <a:ext cx="2779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mécanique</a:t>
              </a:r>
            </a:p>
          </p:txBody>
        </p:sp>
        <p:sp>
          <p:nvSpPr>
            <p:cNvPr id="111" name="Rectangle : coins arrondis 55">
              <a:extLst>
                <a:ext uri="{FF2B5EF4-FFF2-40B4-BE49-F238E27FC236}">
                  <a16:creationId xmlns="" xmlns:a16="http://schemas.microsoft.com/office/drawing/2014/main" id="{17EC8769-F51A-412B-B4AB-4E83F4DA5E32}"/>
                </a:ext>
              </a:extLst>
            </p:cNvPr>
            <p:cNvSpPr/>
            <p:nvPr/>
          </p:nvSpPr>
          <p:spPr>
            <a:xfrm>
              <a:off x="3225363" y="5447060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2" name="Groupe 22">
            <a:extLst>
              <a:ext uri="{FF2B5EF4-FFF2-40B4-BE49-F238E27FC236}">
                <a16:creationId xmlns="" xmlns:a16="http://schemas.microsoft.com/office/drawing/2014/main" id="{482C3FD5-7235-41A3-83BA-6773C86F3143}"/>
              </a:ext>
            </a:extLst>
          </p:cNvPr>
          <p:cNvGrpSpPr/>
          <p:nvPr/>
        </p:nvGrpSpPr>
        <p:grpSpPr>
          <a:xfrm>
            <a:off x="4781333" y="5213839"/>
            <a:ext cx="2626241" cy="839972"/>
            <a:chOff x="6338803" y="5459176"/>
            <a:chExt cx="2626241" cy="839972"/>
          </a:xfrm>
        </p:grpSpPr>
        <p:sp>
          <p:nvSpPr>
            <p:cNvPr id="113" name="ZoneTexte 13">
              <a:extLst>
                <a:ext uri="{FF2B5EF4-FFF2-40B4-BE49-F238E27FC236}">
                  <a16:creationId xmlns="" xmlns:a16="http://schemas.microsoft.com/office/drawing/2014/main" id="{0E2F50AF-3F28-4BA5-B69D-8D56AB6C14F7}"/>
                </a:ext>
              </a:extLst>
            </p:cNvPr>
            <p:cNvSpPr txBox="1"/>
            <p:nvPr/>
          </p:nvSpPr>
          <p:spPr>
            <a:xfrm>
              <a:off x="6702400" y="5674915"/>
              <a:ext cx="1899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114" name="Rectangle : coins arrondis 56">
              <a:extLst>
                <a:ext uri="{FF2B5EF4-FFF2-40B4-BE49-F238E27FC236}">
                  <a16:creationId xmlns="" xmlns:a16="http://schemas.microsoft.com/office/drawing/2014/main" id="{9AC5994B-44EB-4839-9DFC-2CFB49BD90D7}"/>
                </a:ext>
              </a:extLst>
            </p:cNvPr>
            <p:cNvSpPr/>
            <p:nvPr/>
          </p:nvSpPr>
          <p:spPr>
            <a:xfrm>
              <a:off x="6338803" y="5459176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536571" y="2561020"/>
            <a:ext cx="4451842" cy="19066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link="rId8"/>
          <a:srcRect l="9705" t="12732" r="13044"/>
          <a:stretch/>
        </p:blipFill>
        <p:spPr>
          <a:xfrm>
            <a:off x="7918240" y="197683"/>
            <a:ext cx="3623519" cy="2170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link="rId9"/>
          <a:srcRect l="19495" r="23400"/>
          <a:stretch>
            <a:fillRect/>
          </a:stretch>
        </p:blipFill>
        <p:spPr>
          <a:xfrm>
            <a:off x="7943383" y="4642856"/>
            <a:ext cx="3598376" cy="180294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02070" y="4342432"/>
            <a:ext cx="169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6100" y="1123501"/>
            <a:ext cx="1618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Mesure 6DDL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020242" y="1667910"/>
            <a:ext cx="1627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Plage de </a:t>
            </a:r>
          </a:p>
          <a:p>
            <a:r>
              <a:rPr lang="fr-FR" sz="2000" b="1" dirty="0"/>
              <a:t>10 cm x10 cm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61292" y="4684169"/>
            <a:ext cx="1559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Décodage robuste</a:t>
            </a:r>
          </a:p>
        </p:txBody>
      </p:sp>
      <p:sp>
        <p:nvSpPr>
          <p:cNvPr id="61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2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64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76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91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92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96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7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102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2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12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8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3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3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4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626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49831 0.1747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-0.49831 -0.181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22" y="-909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L 0.38138 0.0597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71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9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-0.38164 -0.0604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45" y="-294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99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4983 -0.0587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10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49818 0.0585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09" y="291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0" grpId="0"/>
      <p:bldP spid="94" grpId="0" animBg="1"/>
      <p:bldP spid="94" grpId="1" animBg="1"/>
      <p:bldP spid="94" grpId="2" animBg="1"/>
      <p:bldP spid="95" grpId="0"/>
      <p:bldP spid="99" grpId="0" animBg="1"/>
      <p:bldP spid="99" grpId="1" animBg="1"/>
      <p:bldP spid="99" grpId="2" animBg="1"/>
      <p:bldP spid="100" grpId="0"/>
      <p:bldP spid="105" grpId="0"/>
      <p:bldP spid="44" grpId="0"/>
      <p:bldP spid="45" grpId="0"/>
      <p:bldP spid="115" grpId="0"/>
      <p:bldP spid="1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2" name="Table 2">
            <a:extLst>
              <a:ext uri="{FF2B5EF4-FFF2-40B4-BE49-F238E27FC236}">
                <a16:creationId xmlns="" xmlns:a16="http://schemas.microsoft.com/office/drawing/2014/main" id="{B37F36E7-3E09-433A-A589-942589D7E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988203"/>
              </p:ext>
            </p:extLst>
          </p:nvPr>
        </p:nvGraphicFramePr>
        <p:xfrm>
          <a:off x="3708121" y="2048995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Hexagone 15">
            <a:extLst>
              <a:ext uri="{FF2B5EF4-FFF2-40B4-BE49-F238E27FC236}">
                <a16:creationId xmlns="" xmlns:a16="http://schemas.microsoft.com/office/drawing/2014/main" id="{0D930648-D7E1-4787-95D0-1F7F6F8E1E36}"/>
              </a:ext>
            </a:extLst>
          </p:cNvPr>
          <p:cNvSpPr/>
          <p:nvPr/>
        </p:nvSpPr>
        <p:spPr>
          <a:xfrm>
            <a:off x="258447" y="1566447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397252" y="2148548"/>
            <a:ext cx="16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Mesure 6DDL</a:t>
            </a:r>
          </a:p>
        </p:txBody>
      </p:sp>
      <p:sp>
        <p:nvSpPr>
          <p:cNvPr id="60" name="Hexagone 59">
            <a:extLst>
              <a:ext uri="{FF2B5EF4-FFF2-40B4-BE49-F238E27FC236}">
                <a16:creationId xmlns="" xmlns:a16="http://schemas.microsoft.com/office/drawing/2014/main" id="{3C5BC86B-7668-477E-9566-0877AAA66718}"/>
              </a:ext>
            </a:extLst>
          </p:cNvPr>
          <p:cNvSpPr/>
          <p:nvPr/>
        </p:nvSpPr>
        <p:spPr>
          <a:xfrm>
            <a:off x="1669888" y="2386465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1902409" y="2678751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Plage de mesure 10 cm x10 cm</a:t>
            </a:r>
          </a:p>
        </p:txBody>
      </p:sp>
      <p:sp>
        <p:nvSpPr>
          <p:cNvPr id="61" name="Hexagone 60">
            <a:extLst>
              <a:ext uri="{FF2B5EF4-FFF2-40B4-BE49-F238E27FC236}">
                <a16:creationId xmlns="" xmlns:a16="http://schemas.microsoft.com/office/drawing/2014/main" id="{D4CF6115-1319-4D3C-B644-7B22423B69EF}"/>
              </a:ext>
            </a:extLst>
          </p:cNvPr>
          <p:cNvSpPr/>
          <p:nvPr/>
        </p:nvSpPr>
        <p:spPr>
          <a:xfrm>
            <a:off x="258447" y="3219468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00629" y="3638250"/>
            <a:ext cx="17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Grande robustesse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>
                <a:extLst>
                  <a:ext uri="{FF2B5EF4-FFF2-40B4-BE49-F238E27FC236}">
                    <a16:creationId xmlns="" xmlns:a16="http://schemas.microsoft.com/office/drawing/2014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841272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841272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6">
                <a:extLst>
                  <a:ext uri="{FF2B5EF4-FFF2-40B4-BE49-F238E27FC236}">
                    <a16:creationId xmlns="" xmlns:a16="http://schemas.microsoft.com/office/drawing/2014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1301128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1301128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76" t="-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1317" t="-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7430" t="-8197" r="-40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au 8">
                <a:extLst>
                  <a:ext uri="{FF2B5EF4-FFF2-40B4-BE49-F238E27FC236}">
                    <a16:creationId xmlns="" xmlns:a16="http://schemas.microsoft.com/office/drawing/2014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1446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au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1446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111475" r="-333784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111475" r="-103292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111475" r="-400" b="-2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au 9">
                <a:extLst>
                  <a:ext uri="{FF2B5EF4-FFF2-40B4-BE49-F238E27FC236}">
                    <a16:creationId xmlns="" xmlns:a16="http://schemas.microsoft.com/office/drawing/2014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788680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 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 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au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788680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2" name="Hexagone 61">
            <a:extLst>
              <a:ext uri="{FF2B5EF4-FFF2-40B4-BE49-F238E27FC236}">
                <a16:creationId xmlns="" xmlns:a16="http://schemas.microsoft.com/office/drawing/2014/main" id="{5413CF8A-83A0-4903-B3A5-58FAFC7DFCDE}"/>
              </a:ext>
            </a:extLst>
          </p:cNvPr>
          <p:cNvSpPr/>
          <p:nvPr/>
        </p:nvSpPr>
        <p:spPr>
          <a:xfrm>
            <a:off x="1688609" y="4028929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792881" y="4396494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1566857"/>
                  </p:ext>
                </p:extLst>
              </p:nvPr>
            </p:nvGraphicFramePr>
            <p:xfrm>
              <a:off x="3709417" y="3426064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1566857"/>
                  </p:ext>
                </p:extLst>
              </p:nvPr>
            </p:nvGraphicFramePr>
            <p:xfrm>
              <a:off x="3709417" y="3426064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76"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1317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56800" t="-8197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6" name="Tableau 75">
                <a:extLst>
                  <a:ext uri="{FF2B5EF4-FFF2-40B4-BE49-F238E27FC236}">
                    <a16:creationId xmlns="" xmlns:a16="http://schemas.microsoft.com/office/drawing/2014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3513302"/>
                  </p:ext>
                </p:extLst>
              </p:nvPr>
            </p:nvGraphicFramePr>
            <p:xfrm>
              <a:off x="3706857" y="3800854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6" name="Tableau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3513302"/>
                  </p:ext>
                </p:extLst>
              </p:nvPr>
            </p:nvGraphicFramePr>
            <p:xfrm>
              <a:off x="3706857" y="3800854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76" t="-108065" r="-333108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1317" t="-108065" r="-102881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7430" t="-108065" r="-402" b="-27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76" t="-211475" r="-333108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1317" t="-211475" r="-102881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7430" t="-211475" r="-402" b="-1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294606"/>
                  </p:ext>
                </p:extLst>
              </p:nvPr>
            </p:nvGraphicFramePr>
            <p:xfrm>
              <a:off x="3707429" y="269479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     nm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     nm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294606"/>
                  </p:ext>
                </p:extLst>
              </p:nvPr>
            </p:nvGraphicFramePr>
            <p:xfrm>
              <a:off x="3707429" y="269479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8197" r="-33310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8197" r="-10288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10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10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au 91">
                <a:extLst>
                  <a:ext uri="{FF2B5EF4-FFF2-40B4-BE49-F238E27FC236}">
                    <a16:creationId xmlns="" xmlns:a16="http://schemas.microsoft.com/office/drawing/2014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3955540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3955540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13"/>
          <p:cNvGrpSpPr/>
          <p:nvPr/>
        </p:nvGrpSpPr>
        <p:grpSpPr>
          <a:xfrm>
            <a:off x="7678972" y="1000463"/>
            <a:ext cx="4441193" cy="5073639"/>
            <a:chOff x="7728953" y="2998497"/>
            <a:chExt cx="4441193" cy="507363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13"/>
            <a:stretch>
              <a:fillRect/>
            </a:stretch>
          </p:blipFill>
          <p:spPr>
            <a:xfrm>
              <a:off x="7760704" y="2998497"/>
              <a:ext cx="2332736" cy="2332736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="" xmlns:a16="http://schemas.microsoft.com/office/drawing/2014/main" id="{164797F2-8AD7-45AC-9FE9-96C8F618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r:link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953" y="5403946"/>
              <a:ext cx="2334357" cy="2334357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="" xmlns:a16="http://schemas.microsoft.com/office/drawing/2014/main" id="{55A8DD7B-0AB8-4A26-ADDC-DE3E6BE36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 rot="11881417">
              <a:off x="10211864" y="4109121"/>
              <a:ext cx="814976" cy="507244"/>
            </a:xfrm>
            <a:prstGeom prst="rect">
              <a:avLst/>
            </a:prstGeom>
          </p:spPr>
        </p:pic>
        <p:pic>
          <p:nvPicPr>
            <p:cNvPr id="94" name="Image 93">
              <a:extLst>
                <a:ext uri="{FF2B5EF4-FFF2-40B4-BE49-F238E27FC236}">
                  <a16:creationId xmlns="" xmlns:a16="http://schemas.microsoft.com/office/drawing/2014/main" id="{CCA94DD0-E6D8-4CD4-80B5-CE6F52438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>
              <a:off x="10717701" y="3620594"/>
              <a:ext cx="814976" cy="507244"/>
            </a:xfrm>
            <a:prstGeom prst="rect">
              <a:avLst/>
            </a:prstGeom>
          </p:spPr>
        </p:pic>
        <p:cxnSp>
          <p:nvCxnSpPr>
            <p:cNvPr id="35" name="Connecteur droit avec flèche 34">
              <a:extLst>
                <a:ext uri="{FF2B5EF4-FFF2-40B4-BE49-F238E27FC236}">
                  <a16:creationId xmlns="" xmlns:a16="http://schemas.microsoft.com/office/drawing/2014/main" id="{EB4DA66A-0C92-414D-90FB-C2C891290FED}"/>
                </a:ext>
              </a:extLst>
            </p:cNvPr>
            <p:cNvCxnSpPr/>
            <p:nvPr/>
          </p:nvCxnSpPr>
          <p:spPr>
            <a:xfrm>
              <a:off x="10283314" y="4858965"/>
              <a:ext cx="18442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="" xmlns:a16="http://schemas.microsoft.com/office/drawing/2014/main" id="{59609B9C-1458-4AA0-A494-09130CB8673D}"/>
                </a:ext>
              </a:extLst>
            </p:cNvPr>
            <p:cNvSpPr txBox="1"/>
            <p:nvPr/>
          </p:nvSpPr>
          <p:spPr>
            <a:xfrm>
              <a:off x="10656009" y="4905085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="" xmlns:a16="http://schemas.microsoft.com/office/drawing/2014/main" id="{010808EC-8522-4826-A0C2-2EB3680E6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7"/>
            <a:srcRect l="22809" t="26840" r="58847" b="42119"/>
            <a:stretch>
              <a:fillRect/>
            </a:stretch>
          </p:blipFill>
          <p:spPr>
            <a:xfrm>
              <a:off x="10283314" y="5407600"/>
              <a:ext cx="1886832" cy="2394588"/>
            </a:xfrm>
            <a:prstGeom prst="rect">
              <a:avLst/>
            </a:prstGeom>
          </p:spPr>
        </p:pic>
        <p:cxnSp>
          <p:nvCxnSpPr>
            <p:cNvPr id="95" name="Connecteur droit avec flèche 94">
              <a:extLst>
                <a:ext uri="{FF2B5EF4-FFF2-40B4-BE49-F238E27FC236}">
                  <a16:creationId xmlns="" xmlns:a16="http://schemas.microsoft.com/office/drawing/2014/main" id="{2BFE3150-E703-419B-AFA4-CBB1715D0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482076" y="7631623"/>
              <a:ext cx="4712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ZoneTexte 95">
              <a:extLst>
                <a:ext uri="{FF2B5EF4-FFF2-40B4-BE49-F238E27FC236}">
                  <a16:creationId xmlns="" xmlns:a16="http://schemas.microsoft.com/office/drawing/2014/main" id="{64BE4871-3C8F-4177-AB98-F259266B3042}"/>
                </a:ext>
              </a:extLst>
            </p:cNvPr>
            <p:cNvSpPr txBox="1"/>
            <p:nvPr/>
          </p:nvSpPr>
          <p:spPr>
            <a:xfrm>
              <a:off x="10482076" y="7702804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98" name="Image 97">
              <a:extLst>
                <a:ext uri="{FF2B5EF4-FFF2-40B4-BE49-F238E27FC236}">
                  <a16:creationId xmlns="" xmlns:a16="http://schemas.microsoft.com/office/drawing/2014/main" id="{871D1E24-63B3-4AB4-A23E-DB9BA2FBB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 rot="19458599">
              <a:off x="11305593" y="4050467"/>
              <a:ext cx="814976" cy="50724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805150" y="5477903"/>
              <a:ext cx="1721625" cy="36933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Plage 40 075 km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805150" y="3061735"/>
              <a:ext cx="1485984" cy="36933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Plage 11.6 cm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rot="1380878">
            <a:off x="7928132" y="3105746"/>
            <a:ext cx="3731743" cy="495002"/>
            <a:chOff x="8061821" y="2808793"/>
            <a:chExt cx="3731743" cy="495002"/>
          </a:xfrm>
        </p:grpSpPr>
        <p:sp>
          <p:nvSpPr>
            <p:cNvPr id="17" name="Rounded Rectangle 16"/>
            <p:cNvSpPr/>
            <p:nvPr/>
          </p:nvSpPr>
          <p:spPr>
            <a:xfrm>
              <a:off x="8061821" y="2808793"/>
              <a:ext cx="3731743" cy="4950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/>
                    <a:t>Rapport plage/résolution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2500" t="-26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7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100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101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102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103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104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05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106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7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109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11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2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8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3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39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9684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314832" y="5244358"/>
            <a:ext cx="4382488" cy="836449"/>
            <a:chOff x="314832" y="5244358"/>
            <a:chExt cx="4382488" cy="836449"/>
          </a:xfrm>
        </p:grpSpPr>
        <p:sp>
          <p:nvSpPr>
            <p:cNvPr id="7" name="Right Arrow 6"/>
            <p:cNvSpPr/>
            <p:nvPr/>
          </p:nvSpPr>
          <p:spPr>
            <a:xfrm>
              <a:off x="314832" y="5521069"/>
              <a:ext cx="591131" cy="283029"/>
            </a:xfrm>
            <a:prstGeom prst="right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ounded Rectangle 9"/>
                <p:cNvSpPr/>
                <p:nvPr/>
              </p:nvSpPr>
              <p:spPr>
                <a:xfrm>
                  <a:off x="1108873" y="5244358"/>
                  <a:ext cx="3588447" cy="836449"/>
                </a:xfrm>
                <a:prstGeom prst="roundRect">
                  <a:avLst>
                    <a:gd name="adj" fmla="val 14220"/>
                  </a:avLst>
                </a:prstGeom>
                <a:noFill/>
                <a:ln w="28575">
                  <a:solidFill>
                    <a:srgbClr val="005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dirty="0">
                      <a:solidFill>
                        <a:schemeClr val="tx1"/>
                      </a:solidFill>
                    </a:rPr>
                    <a:t>Résolution </a:t>
                  </a:r>
                  <a:r>
                    <a:rPr lang="fr-FR" b="1" dirty="0">
                      <a:solidFill>
                        <a:schemeClr val="tx1"/>
                      </a:solidFill>
                    </a:rPr>
                    <a:t>nanométrique en </a:t>
                  </a:r>
                  <a14:m>
                    <m:oMath xmlns:m="http://schemas.openxmlformats.org/officeDocument/2006/math"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endParaRPr lang="fr-FR" b="1" dirty="0">
                    <a:solidFill>
                      <a:schemeClr val="tx1"/>
                    </a:solidFill>
                  </a:endParaRPr>
                </a:p>
                <a:p>
                  <a:r>
                    <a:rPr lang="fr-FR" dirty="0">
                      <a:solidFill>
                        <a:schemeClr val="tx1"/>
                      </a:solidFill>
                    </a:rPr>
                    <a:t>	   du </a:t>
                  </a:r>
                  <a:r>
                    <a:rPr lang="fr-FR" b="1" dirty="0">
                      <a:solidFill>
                        <a:schemeClr val="tx1"/>
                      </a:solidFill>
                    </a:rPr>
                    <a:t>microradian en </a:t>
                  </a:r>
                  <a14:m>
                    <m:oMath xmlns:m="http://schemas.openxmlformats.org/officeDocument/2006/math"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𝜷𝜸</m:t>
                      </m:r>
                    </m:oMath>
                  </a14:m>
                  <a:endParaRPr lang="fr-FR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ounded 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873" y="5244358"/>
                  <a:ext cx="3588447" cy="836449"/>
                </a:xfrm>
                <a:prstGeom prst="roundRect">
                  <a:avLst>
                    <a:gd name="adj" fmla="val 14220"/>
                  </a:avLst>
                </a:prstGeom>
                <a:blipFill rotWithShape="0">
                  <a:blip r:embed="rId4"/>
                  <a:stretch>
                    <a:fillRect l="-168"/>
                  </a:stretch>
                </a:blipFill>
                <a:ln w="28575">
                  <a:solidFill>
                    <a:srgbClr val="00539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9" name="Picture 2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7390519" y="823595"/>
            <a:ext cx="4570211" cy="4570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245360" y="2103119"/>
                <a:ext cx="6738394" cy="1628371"/>
              </a:xfrm>
              <a:prstGeom prst="roundRect">
                <a:avLst>
                  <a:gd name="adj" fmla="val 842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  <m: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  <m: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rence</m:t>
                                      </m:r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Objet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Mesure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’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intensit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du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rayon</m:t>
                              </m:r>
                            </m:e>
                            <m:e/>
                            <m:e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Mesure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la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phase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(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diff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rence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marche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)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0" y="2103119"/>
                <a:ext cx="6738394" cy="1628371"/>
              </a:xfrm>
              <a:prstGeom prst="roundRect">
                <a:avLst>
                  <a:gd name="adj" fmla="val 8426"/>
                </a:avLst>
              </a:prstGeom>
              <a:blipFill rotWithShape="0">
                <a:blip r:embed="rId6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4994681" y="2259827"/>
            <a:ext cx="1833300" cy="1307750"/>
          </a:xfrm>
          <a:prstGeom prst="roundRect">
            <a:avLst>
              <a:gd name="adj" fmla="val 11723"/>
            </a:avLst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>
                <a:solidFill>
                  <a:schemeClr val="tx1"/>
                </a:solidFill>
              </a:rPr>
              <a:t>Figure d’interférence : </a:t>
            </a:r>
            <a:r>
              <a:rPr lang="fr-FR" b="1">
                <a:solidFill>
                  <a:schemeClr val="tx1"/>
                </a:solidFill>
              </a:rPr>
              <a:t>hologramme</a:t>
            </a:r>
            <a:endParaRPr lang="fr-FR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245360" y="4133939"/>
                <a:ext cx="4451959" cy="735169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Onde propagée : 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𝟔𝟕𝟓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nm </a:t>
                </a: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0" y="4133939"/>
                <a:ext cx="4451959" cy="735169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8262730" y="5402395"/>
            <a:ext cx="369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Microscope à holographie numérique </a:t>
            </a:r>
            <a:r>
              <a:rPr lang="fr-FR" sz="1400" i="1" dirty="0" err="1"/>
              <a:t>LynceeTec</a:t>
            </a:r>
            <a:endParaRPr lang="fr-FR" sz="1400" i="1" dirty="0"/>
          </a:p>
          <a:p>
            <a:r>
              <a:rPr lang="fr-FR" sz="1400" dirty="0"/>
              <a:t>Couplé à un hexapode HXP50-MECA </a:t>
            </a:r>
            <a:r>
              <a:rPr lang="fr-FR" sz="1400" i="1" dirty="0"/>
              <a:t>Newport</a:t>
            </a:r>
          </a:p>
        </p:txBody>
      </p:sp>
      <p:sp>
        <p:nvSpPr>
          <p:cNvPr id="19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0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1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3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2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25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26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2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2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3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42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69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63" name="Rounded Rectangle 62"/>
          <p:cNvSpPr/>
          <p:nvPr/>
        </p:nvSpPr>
        <p:spPr>
          <a:xfrm>
            <a:off x="245360" y="971044"/>
            <a:ext cx="4201975" cy="735169"/>
          </a:xfrm>
          <a:prstGeom prst="roundRect">
            <a:avLst/>
          </a:prstGeom>
          <a:noFill/>
          <a:ln w="28575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Comment exploiter l’information d’intensité et de phase de la lumière ?</a:t>
            </a:r>
          </a:p>
        </p:txBody>
      </p:sp>
    </p:spTree>
    <p:extLst>
      <p:ext uri="{BB962C8B-B14F-4D97-AF65-F5344CB8AC3E}">
        <p14:creationId xmlns:p14="http://schemas.microsoft.com/office/powerpoint/2010/main" val="284740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321576" y="1654576"/>
            <a:ext cx="3592135" cy="359213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Principe de mesure 6 DDL en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1211375" y="5252893"/>
            <a:ext cx="16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Hologramme acquis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32704" y="525289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Intensité de l’onde après reconstruction de l’hologramme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61411" y="525289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Phase de l’onde après reconstruction de l’hologramme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504539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solidFill>
                <a:schemeClr val="bg1"/>
              </a:solidFill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Mesure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39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blipFill rotWithShape="0">
                <a:blip r:embed="rId7"/>
                <a:stretch>
                  <a:fillRect b="-12329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907566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solidFill>
                <a:schemeClr val="bg1"/>
              </a:solidFill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Mesure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66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blipFill rotWithShape="0">
                <a:blip r:embed="rId8"/>
                <a:stretch>
                  <a:fillRect b="-12329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7944529" y="1555285"/>
            <a:ext cx="4111541" cy="369760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589139" y="2918460"/>
            <a:ext cx="5230884" cy="3047036"/>
            <a:chOff x="5589139" y="2918460"/>
            <a:chExt cx="5230884" cy="30470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10"/>
            <a:stretch>
              <a:fillRect/>
            </a:stretch>
          </p:blipFill>
          <p:spPr>
            <a:xfrm>
              <a:off x="5607955" y="4540290"/>
              <a:ext cx="5212068" cy="14252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5589139" y="2918460"/>
              <a:ext cx="3661541" cy="1621830"/>
            </a:xfrm>
            <a:prstGeom prst="line">
              <a:avLst/>
            </a:prstGeom>
            <a:ln w="3810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9898380" y="2918460"/>
              <a:ext cx="921643" cy="1575385"/>
            </a:xfrm>
            <a:prstGeom prst="line">
              <a:avLst/>
            </a:prstGeom>
            <a:ln w="3810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04" y="1685273"/>
            <a:ext cx="3532484" cy="353248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2" t="20951" r="70699" b="71639"/>
          <a:stretch>
            <a:fillRect/>
          </a:stretch>
        </p:blipFill>
        <p:spPr>
          <a:xfrm>
            <a:off x="275004" y="1700375"/>
            <a:ext cx="3532484" cy="3561439"/>
          </a:xfrm>
          <a:prstGeom prst="rect">
            <a:avLst/>
          </a:prstGeom>
        </p:spPr>
      </p:pic>
      <p:sp>
        <p:nvSpPr>
          <p:cNvPr id="25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8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9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30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31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32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34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4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7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5294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Résultats préliminaires de mesure 6 DDL grandement résolue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  <p:sp>
        <p:nvSpPr>
          <p:cNvPr id="11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12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1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14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15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16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18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2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4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6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2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3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3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4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7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5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Particularités de l’holographie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ounded Rectangle 14"/>
          <p:cNvSpPr/>
          <p:nvPr/>
        </p:nvSpPr>
        <p:spPr>
          <a:xfrm>
            <a:off x="251365" y="856035"/>
            <a:ext cx="7103113" cy="1206744"/>
          </a:xfrm>
          <a:prstGeom prst="roundRect">
            <a:avLst>
              <a:gd name="adj" fmla="val 6935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chemeClr val="tx1"/>
                </a:solidFill>
              </a:rPr>
              <a:t>Pas de problème de mise au point sur une plage de 100 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μm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Refocalisation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numérique a la bonne </a:t>
            </a:r>
            <a:r>
              <a:rPr lang="fr-FR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distance de mise au point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51365" y="2239237"/>
            <a:ext cx="3311128" cy="1172398"/>
          </a:xfrm>
          <a:prstGeom prst="roundRect">
            <a:avLst/>
          </a:prstGeom>
          <a:noFill/>
          <a:ln w="28575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Demande de </a:t>
            </a:r>
            <a:r>
              <a:rPr lang="fr-FR" b="1" dirty="0">
                <a:solidFill>
                  <a:schemeClr val="tx1"/>
                </a:solidFill>
              </a:rPr>
              <a:t>connaître </a:t>
            </a:r>
            <a:r>
              <a:rPr lang="fr-FR" b="1" i="1" dirty="0">
                <a:solidFill>
                  <a:schemeClr val="tx1"/>
                </a:solidFill>
              </a:rPr>
              <a:t>a priori </a:t>
            </a:r>
            <a:r>
              <a:rPr lang="fr-FR" b="1" dirty="0">
                <a:solidFill>
                  <a:schemeClr val="tx1"/>
                </a:solidFill>
              </a:rPr>
              <a:t>la distance de reconstruction</a:t>
            </a:r>
          </a:p>
        </p:txBody>
      </p:sp>
      <p:pic>
        <p:nvPicPr>
          <p:cNvPr id="2" name="focusing_hol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86083" y="856035"/>
            <a:ext cx="4465378" cy="4465378"/>
          </a:xfrm>
          <a:prstGeom prst="rect">
            <a:avLst/>
          </a:prstGeom>
        </p:spPr>
      </p:pic>
      <p:sp>
        <p:nvSpPr>
          <p:cNvPr id="20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4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6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8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29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30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33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35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9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5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9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7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42458" y="2579176"/>
            <a:ext cx="6948061" cy="3631867"/>
            <a:chOff x="442458" y="2579176"/>
            <a:chExt cx="6948061" cy="3631867"/>
          </a:xfrm>
        </p:grpSpPr>
        <p:sp>
          <p:nvSpPr>
            <p:cNvPr id="27" name="Rounded Rectangle 26"/>
            <p:cNvSpPr/>
            <p:nvPr/>
          </p:nvSpPr>
          <p:spPr>
            <a:xfrm>
              <a:off x="4274021" y="2579176"/>
              <a:ext cx="3116498" cy="836449"/>
            </a:xfrm>
            <a:prstGeom prst="roundRect">
              <a:avLst>
                <a:gd name="adj" fmla="val 14220"/>
              </a:avLst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Approche par apprentissage automatique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70732" y="5143957"/>
              <a:ext cx="31394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Stéphane </a:t>
              </a:r>
              <a:r>
                <a:rPr lang="fr-FR" sz="1400" b="1" dirty="0" err="1"/>
                <a:t>Cuenat</a:t>
              </a:r>
              <a:endParaRPr lang="fr-FR" sz="1400" b="1" dirty="0"/>
            </a:p>
            <a:p>
              <a:r>
                <a:rPr lang="fr-FR" sz="1400" dirty="0"/>
                <a:t>Thèse commencée en Mars 2021</a:t>
              </a:r>
            </a:p>
            <a:p>
              <a:r>
                <a:rPr lang="fr-FR" sz="1400" dirty="0"/>
                <a:t>Encadré par R. Couturier et G. Perrot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link="rId7"/>
            <a:srcRect l="2993" t="3718" r="2993" b="3718"/>
            <a:stretch>
              <a:fillRect/>
            </a:stretch>
          </p:blipFill>
          <p:spPr>
            <a:xfrm>
              <a:off x="1079812" y="4926767"/>
              <a:ext cx="1107134" cy="1284276"/>
            </a:xfrm>
            <a:custGeom>
              <a:avLst/>
              <a:gdLst>
                <a:gd name="connsiteX0" fmla="*/ 553567 w 1107134"/>
                <a:gd name="connsiteY0" fmla="*/ 0 h 1284276"/>
                <a:gd name="connsiteX1" fmla="*/ 1107134 w 1107134"/>
                <a:gd name="connsiteY1" fmla="*/ 276783 h 1284276"/>
                <a:gd name="connsiteX2" fmla="*/ 1107134 w 1107134"/>
                <a:gd name="connsiteY2" fmla="*/ 1007492 h 1284276"/>
                <a:gd name="connsiteX3" fmla="*/ 553567 w 1107134"/>
                <a:gd name="connsiteY3" fmla="*/ 1284276 h 1284276"/>
                <a:gd name="connsiteX4" fmla="*/ 0 w 1107134"/>
                <a:gd name="connsiteY4" fmla="*/ 1007492 h 1284276"/>
                <a:gd name="connsiteX5" fmla="*/ 0 w 1107134"/>
                <a:gd name="connsiteY5" fmla="*/ 276783 h 12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7134" h="1284276">
                  <a:moveTo>
                    <a:pt x="553567" y="0"/>
                  </a:moveTo>
                  <a:lnTo>
                    <a:pt x="1107134" y="276783"/>
                  </a:lnTo>
                  <a:lnTo>
                    <a:pt x="1107134" y="1007492"/>
                  </a:lnTo>
                  <a:lnTo>
                    <a:pt x="553567" y="1284276"/>
                  </a:lnTo>
                  <a:lnTo>
                    <a:pt x="0" y="1007492"/>
                  </a:lnTo>
                  <a:lnTo>
                    <a:pt x="0" y="276783"/>
                  </a:lnTo>
                  <a:close/>
                </a:path>
              </a:pathLst>
            </a:custGeom>
            <a:ln w="28575">
              <a:solidFill>
                <a:srgbClr val="005393"/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1659257" y="4042944"/>
              <a:ext cx="31394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Louis </a:t>
              </a:r>
              <a:r>
                <a:rPr lang="fr-FR" sz="1400" b="1" dirty="0" err="1"/>
                <a:t>Andréoli</a:t>
              </a:r>
              <a:endParaRPr lang="fr-FR" sz="1400" b="1" dirty="0"/>
            </a:p>
            <a:p>
              <a:r>
                <a:rPr lang="fr-FR" sz="1400" dirty="0" err="1"/>
                <a:t>Postodoctorat</a:t>
              </a:r>
              <a:r>
                <a:rPr lang="fr-FR" sz="1400" dirty="0"/>
                <a:t> depuis Mai 2021</a:t>
              </a:r>
            </a:p>
            <a:p>
              <a:r>
                <a:rPr lang="fr-FR" sz="1400" dirty="0"/>
                <a:t>Avec M. Jacquot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link="rId8"/>
            <a:srcRect l="21303" t="17741" r="8511" b="36463"/>
            <a:stretch>
              <a:fillRect/>
            </a:stretch>
          </p:blipFill>
          <p:spPr>
            <a:xfrm>
              <a:off x="442458" y="3773874"/>
              <a:ext cx="1107135" cy="1284276"/>
            </a:xfrm>
            <a:custGeom>
              <a:avLst/>
              <a:gdLst>
                <a:gd name="connsiteX0" fmla="*/ 553567 w 1107135"/>
                <a:gd name="connsiteY0" fmla="*/ 0 h 1284276"/>
                <a:gd name="connsiteX1" fmla="*/ 1107135 w 1107135"/>
                <a:gd name="connsiteY1" fmla="*/ 276784 h 1284276"/>
                <a:gd name="connsiteX2" fmla="*/ 1107135 w 1107135"/>
                <a:gd name="connsiteY2" fmla="*/ 1007492 h 1284276"/>
                <a:gd name="connsiteX3" fmla="*/ 553567 w 1107135"/>
                <a:gd name="connsiteY3" fmla="*/ 1284276 h 1284276"/>
                <a:gd name="connsiteX4" fmla="*/ 0 w 1107135"/>
                <a:gd name="connsiteY4" fmla="*/ 1007492 h 1284276"/>
                <a:gd name="connsiteX5" fmla="*/ 0 w 1107135"/>
                <a:gd name="connsiteY5" fmla="*/ 276784 h 12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7135" h="1284276">
                  <a:moveTo>
                    <a:pt x="553567" y="0"/>
                  </a:moveTo>
                  <a:lnTo>
                    <a:pt x="1107135" y="276784"/>
                  </a:lnTo>
                  <a:lnTo>
                    <a:pt x="1107135" y="1007492"/>
                  </a:lnTo>
                  <a:lnTo>
                    <a:pt x="553567" y="1284276"/>
                  </a:lnTo>
                  <a:lnTo>
                    <a:pt x="0" y="1007492"/>
                  </a:lnTo>
                  <a:lnTo>
                    <a:pt x="0" y="276784"/>
                  </a:lnTo>
                  <a:close/>
                </a:path>
              </a:pathLst>
            </a:custGeom>
            <a:ln w="28575">
              <a:solidFill>
                <a:srgbClr val="005393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8101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link="rId4"/>
          <a:srcRect l="6438" r="9226"/>
          <a:stretch/>
        </p:blipFill>
        <p:spPr>
          <a:xfrm>
            <a:off x="-9236" y="704497"/>
            <a:ext cx="12219709" cy="5795773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mires…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907027" y="2338127"/>
            <a:ext cx="7481409" cy="4124854"/>
            <a:chOff x="3907027" y="2338127"/>
            <a:chExt cx="7481409" cy="41248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8295085" y="3369630"/>
              <a:ext cx="3093351" cy="3093351"/>
            </a:xfrm>
            <a:prstGeom prst="rect">
              <a:avLst/>
            </a:prstGeom>
            <a:ln w="12700">
              <a:solidFill>
                <a:srgbClr val="E63946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8295085" y="6093649"/>
              <a:ext cx="13082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Vue caméra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07027" y="2338127"/>
              <a:ext cx="935663" cy="935663"/>
            </a:xfrm>
            <a:prstGeom prst="rect">
              <a:avLst/>
            </a:prstGeom>
            <a:noFill/>
            <a:ln w="1905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851779" y="2338127"/>
              <a:ext cx="6536657" cy="1031503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907027" y="3264832"/>
              <a:ext cx="4388058" cy="3198149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33836" y="883797"/>
            <a:ext cx="4318332" cy="575179"/>
            <a:chOff x="206234" y="890146"/>
            <a:chExt cx="4318332" cy="575179"/>
          </a:xfrm>
        </p:grpSpPr>
        <p:sp>
          <p:nvSpPr>
            <p:cNvPr id="26" name="Rounded Rectangle 25"/>
            <p:cNvSpPr/>
            <p:nvPr/>
          </p:nvSpPr>
          <p:spPr>
            <a:xfrm>
              <a:off x="206234" y="890146"/>
              <a:ext cx="4318332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Plage de mesure des angles hors-plan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33" b="-78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4883584" y="883797"/>
            <a:ext cx="4318332" cy="575179"/>
            <a:chOff x="206234" y="1658121"/>
            <a:chExt cx="4318332" cy="575179"/>
          </a:xfrm>
        </p:grpSpPr>
        <p:sp>
          <p:nvSpPr>
            <p:cNvPr id="28" name="Rounded Rectangle 27"/>
            <p:cNvSpPr/>
            <p:nvPr/>
          </p:nvSpPr>
          <p:spPr>
            <a:xfrm>
              <a:off x="940812" y="1658121"/>
              <a:ext cx="3583754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69075" y="1761045"/>
              <a:ext cx="3481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Comment augmenter cette plage ?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06234" y="1794921"/>
              <a:ext cx="602219" cy="301578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4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5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7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9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30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31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32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33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4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7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63" name="ZoneTexte 21"/>
          <p:cNvSpPr txBox="1"/>
          <p:nvPr/>
        </p:nvSpPr>
        <p:spPr>
          <a:xfrm>
            <a:off x="0" y="152596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</a:t>
            </a:r>
            <a:r>
              <a:rPr lang="fr-FR" sz="2800" b="1" dirty="0" smtClean="0">
                <a:solidFill>
                  <a:srgbClr val="005393"/>
                </a:solidFill>
              </a:rPr>
              <a:t>mires non planaires</a:t>
            </a:r>
            <a:endParaRPr lang="fr-FR" sz="2800" b="1" dirty="0">
              <a:solidFill>
                <a:srgbClr val="005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011" y="738988"/>
            <a:ext cx="1191343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fr-FR" u="sng" dirty="0"/>
              <a:t>Revues internationales à comité de lecture</a:t>
            </a:r>
          </a:p>
          <a:p>
            <a:pPr algn="just">
              <a:spcBef>
                <a:spcPts val="600"/>
              </a:spcBef>
            </a:pPr>
            <a:r>
              <a:rPr lang="fr-FR" dirty="0"/>
              <a:t>    Parus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Sandoz, P., </a:t>
            </a:r>
            <a:r>
              <a:rPr lang="fr-FR" sz="1200" dirty="0" err="1"/>
              <a:t>Mauzé</a:t>
            </a:r>
            <a:r>
              <a:rPr lang="fr-FR" sz="1200" dirty="0"/>
              <a:t>, B., Jacquot, M., &amp; Laurent, G. J. (2020). </a:t>
            </a:r>
            <a:r>
              <a:rPr lang="fr-FR" sz="1200" b="1" dirty="0" err="1"/>
              <a:t>Sensing</a:t>
            </a:r>
            <a:r>
              <a:rPr lang="fr-FR" sz="1200" b="1" dirty="0"/>
              <a:t> one </a:t>
            </a:r>
            <a:r>
              <a:rPr lang="fr-FR" sz="1200" b="1" dirty="0" err="1"/>
              <a:t>nanometer</a:t>
            </a:r>
            <a:r>
              <a:rPr lang="fr-FR" sz="1200" b="1" dirty="0"/>
              <a:t> over </a:t>
            </a:r>
            <a:r>
              <a:rPr lang="fr-FR" sz="1200" b="1" dirty="0" err="1"/>
              <a:t>ten</a:t>
            </a:r>
            <a:r>
              <a:rPr lang="fr-FR" sz="1200" b="1" dirty="0"/>
              <a:t> </a:t>
            </a:r>
            <a:r>
              <a:rPr lang="fr-FR" sz="1200" b="1" dirty="0" err="1"/>
              <a:t>centimeters</a:t>
            </a:r>
            <a:r>
              <a:rPr lang="fr-FR" sz="1200" b="1" dirty="0"/>
              <a:t>: A </a:t>
            </a:r>
            <a:r>
              <a:rPr lang="fr-FR" sz="1200" b="1" dirty="0" err="1"/>
              <a:t>microencoded</a:t>
            </a:r>
            <a:r>
              <a:rPr lang="fr-FR" sz="1200" b="1" dirty="0"/>
              <a:t> </a:t>
            </a:r>
            <a:r>
              <a:rPr lang="fr-FR" sz="1200" b="1" dirty="0" err="1"/>
              <a:t>target</a:t>
            </a:r>
            <a:r>
              <a:rPr lang="fr-FR" sz="1200" b="1" dirty="0"/>
              <a:t> for </a:t>
            </a:r>
            <a:r>
              <a:rPr lang="fr-FR" sz="1200" b="1" dirty="0" err="1"/>
              <a:t>visual</a:t>
            </a:r>
            <a:r>
              <a:rPr lang="fr-FR" sz="1200" b="1" dirty="0"/>
              <a:t> </a:t>
            </a:r>
            <a:r>
              <a:rPr lang="fr-FR" sz="1200" b="1" dirty="0" err="1"/>
              <a:t>in-plane</a:t>
            </a:r>
            <a:r>
              <a:rPr lang="fr-FR" sz="1200" b="1" dirty="0"/>
              <a:t> position </a:t>
            </a:r>
            <a:r>
              <a:rPr lang="fr-FR" sz="1200" b="1" dirty="0" err="1"/>
              <a:t>measurement</a:t>
            </a:r>
            <a:r>
              <a:rPr lang="fr-FR" sz="1200" dirty="0"/>
              <a:t>. </a:t>
            </a:r>
            <a:r>
              <a:rPr lang="fr-FR" sz="1200" i="1" dirty="0"/>
              <a:t>IEEE/ASME Transactions on </a:t>
            </a:r>
            <a:r>
              <a:rPr lang="fr-FR" sz="1200" i="1" dirty="0" err="1"/>
              <a:t>Mechatronics</a:t>
            </a:r>
            <a:r>
              <a:rPr lang="fr-FR" sz="1200" dirty="0"/>
              <a:t>, </a:t>
            </a:r>
            <a:r>
              <a:rPr lang="fr-FR" sz="1200" i="1" dirty="0"/>
              <a:t>25</a:t>
            </a:r>
            <a:r>
              <a:rPr lang="fr-FR" sz="1200" dirty="0"/>
              <a:t>(3), 1193-1201.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dirty="0" err="1"/>
              <a:t>Mauzé</a:t>
            </a:r>
            <a:r>
              <a:rPr lang="fr-FR" sz="1200" dirty="0"/>
              <a:t>, B., </a:t>
            </a:r>
            <a:r>
              <a:rPr lang="fr-FR" sz="1200" dirty="0" err="1"/>
              <a:t>Dahmouche</a:t>
            </a:r>
            <a:r>
              <a:rPr lang="fr-FR" sz="1200" dirty="0"/>
              <a:t>, R., Laurent, G. J., </a:t>
            </a:r>
            <a:r>
              <a:rPr lang="fr-FR" sz="1200" u="sng" dirty="0"/>
              <a:t>André, A. N., </a:t>
            </a:r>
            <a:r>
              <a:rPr lang="fr-FR" sz="1200" dirty="0" err="1"/>
              <a:t>Rougeot</a:t>
            </a:r>
            <a:r>
              <a:rPr lang="fr-FR" sz="1200" dirty="0"/>
              <a:t>, P., Sandoz, P., &amp; </a:t>
            </a:r>
            <a:r>
              <a:rPr lang="fr-FR" sz="1200" dirty="0" err="1"/>
              <a:t>Clévy</a:t>
            </a:r>
            <a:r>
              <a:rPr lang="fr-FR" sz="1200" dirty="0"/>
              <a:t>, C. (2020). </a:t>
            </a:r>
            <a:r>
              <a:rPr lang="fr-FR" sz="1200" b="1" dirty="0" err="1"/>
              <a:t>Nanometer</a:t>
            </a:r>
            <a:r>
              <a:rPr lang="fr-FR" sz="1200" b="1" dirty="0"/>
              <a:t> </a:t>
            </a:r>
            <a:r>
              <a:rPr lang="fr-FR" sz="1200" b="1" dirty="0" err="1"/>
              <a:t>precision</a:t>
            </a:r>
            <a:r>
              <a:rPr lang="fr-FR" sz="1200" b="1" dirty="0"/>
              <a:t> </a:t>
            </a:r>
            <a:r>
              <a:rPr lang="fr-FR" sz="1200" b="1" dirty="0" err="1"/>
              <a:t>with</a:t>
            </a:r>
            <a:r>
              <a:rPr lang="fr-FR" sz="1200" b="1" dirty="0"/>
              <a:t> a </a:t>
            </a:r>
            <a:r>
              <a:rPr lang="fr-FR" sz="1200" b="1" dirty="0" err="1"/>
              <a:t>planar</a:t>
            </a:r>
            <a:r>
              <a:rPr lang="fr-FR" sz="1200" b="1" dirty="0"/>
              <a:t> </a:t>
            </a:r>
            <a:r>
              <a:rPr lang="fr-FR" sz="1200" b="1" dirty="0" err="1"/>
              <a:t>parallel</a:t>
            </a:r>
            <a:r>
              <a:rPr lang="fr-FR" sz="1200" b="1" dirty="0"/>
              <a:t> continuum robot.</a:t>
            </a:r>
            <a:r>
              <a:rPr lang="fr-FR" sz="1200" dirty="0"/>
              <a:t> </a:t>
            </a:r>
            <a:r>
              <a:rPr lang="fr-FR" sz="1200" i="1" dirty="0"/>
              <a:t>IEEE </a:t>
            </a:r>
            <a:r>
              <a:rPr lang="fr-FR" sz="1200" i="1" dirty="0" err="1"/>
              <a:t>Robotics</a:t>
            </a:r>
            <a:r>
              <a:rPr lang="fr-FR" sz="1200" i="1" dirty="0"/>
              <a:t> and Automation </a:t>
            </a:r>
            <a:r>
              <a:rPr lang="fr-FR" sz="1200" i="1" dirty="0" err="1"/>
              <a:t>Letters</a:t>
            </a:r>
            <a:r>
              <a:rPr lang="fr-FR" sz="1200" dirty="0"/>
              <a:t>, </a:t>
            </a:r>
            <a:r>
              <a:rPr lang="fr-FR" sz="1200" i="1" dirty="0"/>
              <a:t>5</a:t>
            </a:r>
            <a:r>
              <a:rPr lang="fr-FR" sz="1200" dirty="0"/>
              <a:t>(3), 3806-3813.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Sandoz, P., </a:t>
            </a:r>
            <a:r>
              <a:rPr lang="fr-FR" sz="1200" dirty="0" err="1"/>
              <a:t>Mauzé</a:t>
            </a:r>
            <a:r>
              <a:rPr lang="fr-FR" sz="1200" dirty="0"/>
              <a:t>, B., Jacquot, M., &amp; Laurent, G. J. (2020). </a:t>
            </a:r>
            <a:r>
              <a:rPr lang="fr-FR" sz="1200" b="1" dirty="0" err="1"/>
              <a:t>Robust</a:t>
            </a:r>
            <a:r>
              <a:rPr lang="fr-FR" sz="1200" b="1" dirty="0"/>
              <a:t> phase-</a:t>
            </a:r>
            <a:r>
              <a:rPr lang="fr-FR" sz="1200" b="1" dirty="0" err="1"/>
              <a:t>based</a:t>
            </a:r>
            <a:r>
              <a:rPr lang="fr-FR" sz="1200" b="1" dirty="0"/>
              <a:t> </a:t>
            </a:r>
            <a:r>
              <a:rPr lang="fr-FR" sz="1200" b="1" dirty="0" err="1"/>
              <a:t>decoding</a:t>
            </a:r>
            <a:r>
              <a:rPr lang="fr-FR" sz="1200" b="1" dirty="0"/>
              <a:t> for </a:t>
            </a:r>
            <a:r>
              <a:rPr lang="fr-FR" sz="1200" b="1" dirty="0" err="1"/>
              <a:t>absolute</a:t>
            </a:r>
            <a:r>
              <a:rPr lang="fr-FR" sz="1200" b="1" dirty="0"/>
              <a:t> (X, Y, Θ) </a:t>
            </a:r>
            <a:r>
              <a:rPr lang="fr-FR" sz="1200" b="1" dirty="0" err="1"/>
              <a:t>positioning</a:t>
            </a:r>
            <a:r>
              <a:rPr lang="fr-FR" sz="1200" b="1" dirty="0"/>
              <a:t> by vision</a:t>
            </a:r>
            <a:r>
              <a:rPr lang="fr-FR" sz="1200" dirty="0"/>
              <a:t>. </a:t>
            </a:r>
            <a:r>
              <a:rPr lang="fr-FR" sz="1200" i="1" dirty="0"/>
              <a:t>IEEE Transactions on Instrumentation and </a:t>
            </a:r>
            <a:r>
              <a:rPr lang="fr-FR" sz="1200" i="1" dirty="0" err="1"/>
              <a:t>Measurement</a:t>
            </a:r>
            <a:r>
              <a:rPr lang="fr-FR" sz="1200" dirty="0"/>
              <a:t>, </a:t>
            </a:r>
            <a:r>
              <a:rPr lang="fr-FR" sz="1200" i="1" dirty="0"/>
              <a:t>70</a:t>
            </a:r>
            <a:r>
              <a:rPr lang="fr-FR" sz="1200" dirty="0"/>
              <a:t>, 1-12.</a:t>
            </a:r>
          </a:p>
          <a:p>
            <a:pPr algn="just">
              <a:spcBef>
                <a:spcPts val="600"/>
              </a:spcBef>
            </a:pPr>
            <a:r>
              <a:rPr lang="fr-FR" dirty="0"/>
              <a:t>    Soumis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Sandoz, P., </a:t>
            </a:r>
            <a:r>
              <a:rPr lang="fr-FR" sz="1200" dirty="0" err="1"/>
              <a:t>Mauzé</a:t>
            </a:r>
            <a:r>
              <a:rPr lang="fr-FR" sz="1200" dirty="0"/>
              <a:t>, B., Jacquot, M., &amp; </a:t>
            </a:r>
            <a:r>
              <a:rPr lang="fr-FR" sz="1200" dirty="0" err="1"/>
              <a:t>Laurent,G</a:t>
            </a:r>
            <a:r>
              <a:rPr lang="fr-FR" sz="1200" dirty="0"/>
              <a:t>. J. </a:t>
            </a:r>
            <a:r>
              <a:rPr lang="fr-FR" sz="1200" b="1" dirty="0"/>
              <a:t>Pose </a:t>
            </a:r>
            <a:r>
              <a:rPr lang="fr-FR" sz="1200" b="1" dirty="0" err="1"/>
              <a:t>Measurement</a:t>
            </a:r>
            <a:r>
              <a:rPr lang="fr-FR" sz="1200" b="1" dirty="0"/>
              <a:t> at Small </a:t>
            </a:r>
            <a:r>
              <a:rPr lang="fr-FR" sz="1200" b="1" dirty="0" err="1"/>
              <a:t>Scale</a:t>
            </a:r>
            <a:r>
              <a:rPr lang="fr-FR" sz="1200" b="1" dirty="0"/>
              <a:t> by Spectral </a:t>
            </a:r>
            <a:r>
              <a:rPr lang="fr-FR" sz="1200" b="1" dirty="0" err="1"/>
              <a:t>Analysis</a:t>
            </a:r>
            <a:r>
              <a:rPr lang="fr-FR" sz="1200" b="1" dirty="0"/>
              <a:t> of </a:t>
            </a:r>
            <a:r>
              <a:rPr lang="fr-FR" sz="1200" b="1" dirty="0" err="1"/>
              <a:t>Periodic</a:t>
            </a:r>
            <a:r>
              <a:rPr lang="fr-FR" sz="1200" b="1" dirty="0"/>
              <a:t> Patterns</a:t>
            </a:r>
            <a:r>
              <a:rPr lang="fr-FR" sz="1200" dirty="0"/>
              <a:t>. </a:t>
            </a:r>
            <a:r>
              <a:rPr lang="fr-FR" sz="1200" i="1" dirty="0"/>
              <a:t>International Journal of Computer Vision, </a:t>
            </a:r>
            <a:r>
              <a:rPr lang="fr-FR" sz="1200" dirty="0"/>
              <a:t>soumis en Avril 2021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Lehmann, 0., </a:t>
            </a:r>
            <a:r>
              <a:rPr lang="fr-FR" sz="1200" dirty="0" err="1"/>
              <a:t>Govilas</a:t>
            </a:r>
            <a:r>
              <a:rPr lang="fr-FR" sz="1200" dirty="0"/>
              <a:t>, J., Laurent, G. J., </a:t>
            </a:r>
            <a:r>
              <a:rPr lang="fr-FR" sz="1200" dirty="0" err="1"/>
              <a:t>Saa-dana</a:t>
            </a:r>
            <a:r>
              <a:rPr lang="fr-FR" sz="1200" dirty="0"/>
              <a:t>, H., Sandoz, P., Gauthier, V., </a:t>
            </a:r>
            <a:r>
              <a:rPr lang="fr-FR" sz="1200" dirty="0" err="1"/>
              <a:t>Lefevre</a:t>
            </a:r>
            <a:r>
              <a:rPr lang="fr-FR" sz="1200" dirty="0"/>
              <a:t>, A., </a:t>
            </a:r>
            <a:r>
              <a:rPr lang="fr-FR" sz="1200" dirty="0" err="1"/>
              <a:t>Bolopion</a:t>
            </a:r>
            <a:r>
              <a:rPr lang="fr-FR" sz="1200" dirty="0"/>
              <a:t>, A., Agnus, </a:t>
            </a:r>
            <a:r>
              <a:rPr lang="fr-FR" sz="1200" dirty="0" err="1"/>
              <a:t>J.,Placet</a:t>
            </a:r>
            <a:r>
              <a:rPr lang="fr-FR" sz="1200" dirty="0"/>
              <a:t>, V., &amp; </a:t>
            </a:r>
            <a:r>
              <a:rPr lang="fr-FR" sz="1200" dirty="0" err="1"/>
              <a:t>Clévy</a:t>
            </a:r>
            <a:r>
              <a:rPr lang="fr-FR" sz="1200" dirty="0"/>
              <a:t>, C. </a:t>
            </a:r>
            <a:r>
              <a:rPr lang="fr-FR" sz="1200" b="1" dirty="0" err="1"/>
              <a:t>Robotic</a:t>
            </a:r>
            <a:r>
              <a:rPr lang="fr-FR" sz="1200" b="1" dirty="0"/>
              <a:t> Micro-</a:t>
            </a:r>
            <a:r>
              <a:rPr lang="fr-FR" sz="1200" b="1" dirty="0" err="1"/>
              <a:t>Assembly</a:t>
            </a:r>
            <a:r>
              <a:rPr lang="fr-FR" sz="1200" b="1" dirty="0"/>
              <a:t> of </a:t>
            </a:r>
            <a:r>
              <a:rPr lang="fr-FR" sz="1200" b="1" dirty="0" err="1"/>
              <a:t>Fluidic</a:t>
            </a:r>
            <a:r>
              <a:rPr lang="fr-FR" sz="1200" b="1" dirty="0"/>
              <a:t> Chips and Single </a:t>
            </a:r>
            <a:r>
              <a:rPr lang="fr-FR" sz="1200" b="1" dirty="0" err="1"/>
              <a:t>Fiber</a:t>
            </a:r>
            <a:r>
              <a:rPr lang="fr-FR" sz="1200" b="1" dirty="0"/>
              <a:t> Compression Test </a:t>
            </a:r>
            <a:r>
              <a:rPr lang="fr-FR" sz="1200" b="1" dirty="0" err="1"/>
              <a:t>Based</a:t>
            </a:r>
            <a:r>
              <a:rPr lang="fr-FR" sz="1200" b="1" dirty="0"/>
              <a:t>-on XYΘ Visual </a:t>
            </a:r>
            <a:r>
              <a:rPr lang="fr-FR" sz="1200" b="1" dirty="0" err="1"/>
              <a:t>Measurement</a:t>
            </a:r>
            <a:r>
              <a:rPr lang="fr-FR" sz="1200" b="1" dirty="0"/>
              <a:t> </a:t>
            </a:r>
            <a:r>
              <a:rPr lang="fr-FR" sz="1200" b="1" dirty="0" err="1"/>
              <a:t>with</a:t>
            </a:r>
            <a:r>
              <a:rPr lang="fr-FR" sz="1200" b="1" dirty="0"/>
              <a:t> High-</a:t>
            </a:r>
            <a:r>
              <a:rPr lang="fr-FR" sz="1200" b="1" dirty="0" err="1"/>
              <a:t>Precision</a:t>
            </a:r>
            <a:r>
              <a:rPr lang="fr-FR" sz="1200" b="1" dirty="0"/>
              <a:t> </a:t>
            </a:r>
            <a:r>
              <a:rPr lang="fr-FR" sz="1200" b="1" dirty="0" err="1"/>
              <a:t>Fiducial</a:t>
            </a:r>
            <a:r>
              <a:rPr lang="fr-FR" sz="1200" b="1" dirty="0"/>
              <a:t> Markers</a:t>
            </a:r>
            <a:r>
              <a:rPr lang="fr-FR" sz="1200" b="1" i="1" dirty="0"/>
              <a:t>. </a:t>
            </a:r>
            <a:r>
              <a:rPr lang="fr-FR" sz="1200" i="1" dirty="0"/>
              <a:t>IEEE Transactions </a:t>
            </a:r>
            <a:r>
              <a:rPr lang="fr-FR" sz="1200" i="1" dirty="0" err="1"/>
              <a:t>onAutomation</a:t>
            </a:r>
            <a:r>
              <a:rPr lang="fr-FR" sz="1200" i="1" dirty="0"/>
              <a:t> Science and Engineering, </a:t>
            </a:r>
            <a:r>
              <a:rPr lang="fr-FR" sz="1200" dirty="0"/>
              <a:t>soumis en juillet 2021</a:t>
            </a:r>
            <a:endParaRPr lang="fr-FR" sz="1200" i="1" dirty="0"/>
          </a:p>
          <a:p>
            <a:pPr algn="just">
              <a:spcBef>
                <a:spcPts val="600"/>
              </a:spcBef>
            </a:pPr>
            <a:r>
              <a:rPr lang="fr-FR" u="sng" dirty="0"/>
              <a:t>Conférences internationales avec édition des actes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Sandoz, P., Jacquot, M., &amp; Laurent, G. J. (2020, July). </a:t>
            </a:r>
            <a:r>
              <a:rPr lang="fr-FR" sz="1200" b="1" dirty="0" err="1"/>
              <a:t>Robust</a:t>
            </a:r>
            <a:r>
              <a:rPr lang="fr-FR" sz="1200" b="1" dirty="0"/>
              <a:t>, </a:t>
            </a:r>
            <a:r>
              <a:rPr lang="fr-FR" sz="1200" b="1" dirty="0" err="1"/>
              <a:t>precise</a:t>
            </a:r>
            <a:r>
              <a:rPr lang="fr-FR" sz="1200" b="1" dirty="0"/>
              <a:t> and </a:t>
            </a:r>
            <a:r>
              <a:rPr lang="fr-FR" sz="1200" b="1" dirty="0" err="1"/>
              <a:t>scalable</a:t>
            </a:r>
            <a:r>
              <a:rPr lang="fr-FR" sz="1200" b="1" dirty="0"/>
              <a:t>: A phase-</a:t>
            </a:r>
            <a:r>
              <a:rPr lang="fr-FR" sz="1200" b="1" dirty="0" err="1"/>
              <a:t>encoded</a:t>
            </a:r>
            <a:r>
              <a:rPr lang="fr-FR" sz="1200" b="1" dirty="0"/>
              <a:t> pattern for </a:t>
            </a:r>
            <a:r>
              <a:rPr lang="fr-FR" sz="1200" b="1" dirty="0" err="1"/>
              <a:t>visual</a:t>
            </a:r>
            <a:r>
              <a:rPr lang="fr-FR" sz="1200" b="1" dirty="0"/>
              <a:t> X, Y, Θ </a:t>
            </a:r>
            <a:r>
              <a:rPr lang="fr-FR" sz="1200" b="1" dirty="0" err="1"/>
              <a:t>positioning</a:t>
            </a:r>
            <a:r>
              <a:rPr lang="fr-FR" sz="1200" b="1" dirty="0"/>
              <a:t>.</a:t>
            </a:r>
            <a:r>
              <a:rPr lang="fr-FR" sz="1200" dirty="0"/>
              <a:t> In </a:t>
            </a:r>
            <a:r>
              <a:rPr lang="fr-FR" sz="1200" i="1" dirty="0"/>
              <a:t>2020 International </a:t>
            </a:r>
            <a:r>
              <a:rPr lang="fr-FR" sz="1200" i="1" dirty="0" err="1"/>
              <a:t>Conference</a:t>
            </a:r>
            <a:r>
              <a:rPr lang="fr-FR" sz="1200" i="1" dirty="0"/>
              <a:t> on Manipulation, Automation and </a:t>
            </a:r>
            <a:r>
              <a:rPr lang="fr-FR" sz="1200" i="1" dirty="0" err="1"/>
              <a:t>Robotics</a:t>
            </a:r>
            <a:r>
              <a:rPr lang="fr-FR" sz="1200" i="1" dirty="0"/>
              <a:t> at Small </a:t>
            </a:r>
            <a:r>
              <a:rPr lang="fr-FR" sz="1200" i="1" dirty="0" err="1"/>
              <a:t>Scales</a:t>
            </a:r>
            <a:r>
              <a:rPr lang="fr-FR" sz="1200" i="1" dirty="0"/>
              <a:t> (MARSS)</a:t>
            </a:r>
            <a:r>
              <a:rPr lang="fr-FR" sz="1200" dirty="0"/>
              <a:t> (pp. 1-5). IEEE.</a:t>
            </a:r>
          </a:p>
          <a:p>
            <a:pPr algn="just">
              <a:spcBef>
                <a:spcPts val="600"/>
              </a:spcBef>
            </a:pPr>
            <a:r>
              <a:rPr lang="fr-FR" u="sng" dirty="0"/>
              <a:t>Autres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Sandoz, P., &amp; Laurent, G. J., </a:t>
            </a:r>
            <a:r>
              <a:rPr lang="fr-FR" sz="1200" b="1" dirty="0"/>
              <a:t>Logiciel Vernier Library </a:t>
            </a:r>
            <a:r>
              <a:rPr lang="fr-FR" sz="1200" i="1" dirty="0"/>
              <a:t>déposé à l’Agence pour la Protection des Programmes (APP)</a:t>
            </a:r>
            <a:r>
              <a:rPr lang="fr-FR" sz="1200" dirty="0"/>
              <a:t>, identifiant IDDN.FR.001.510013.000.S.P.2020.000.41100, </a:t>
            </a:r>
            <a:r>
              <a:rPr lang="fr-FR" sz="1200" dirty="0" err="1"/>
              <a:t>Dec</a:t>
            </a:r>
            <a:r>
              <a:rPr lang="fr-FR" sz="1200" dirty="0"/>
              <a:t>. 2020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dirty="0"/>
              <a:t>Prestation industrielle pour l’entreprise </a:t>
            </a:r>
            <a:r>
              <a:rPr lang="fr-FR" sz="1200" i="1" dirty="0" err="1"/>
              <a:t>Percipio</a:t>
            </a:r>
            <a:r>
              <a:rPr lang="fr-FR" sz="1200" i="1" dirty="0"/>
              <a:t> </a:t>
            </a:r>
            <a:r>
              <a:rPr lang="fr-FR" sz="1200" i="1" dirty="0" err="1"/>
              <a:t>Robotics</a:t>
            </a:r>
            <a:r>
              <a:rPr lang="fr-FR" sz="1200" i="1" dirty="0"/>
              <a:t>, </a:t>
            </a:r>
            <a:r>
              <a:rPr lang="fr-FR" sz="1200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12968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sp>
        <p:nvSpPr>
          <p:cNvPr id="47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8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50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1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2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6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8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4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2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80000" y="5220000"/>
                <a:ext cx="4320000" cy="360000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Distances de travail très courtes (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5 cm)</a:t>
                </a: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5220000"/>
                <a:ext cx="4320000" cy="360000"/>
              </a:xfrm>
              <a:prstGeom prst="roundRect">
                <a:avLst/>
              </a:prstGeom>
              <a:blipFill rotWithShape="0">
                <a:blip r:embed="rId25"/>
                <a:stretch>
                  <a:fillRect t="-6250" b="-21875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/>
          <p:cNvSpPr/>
          <p:nvPr/>
        </p:nvSpPr>
        <p:spPr>
          <a:xfrm>
            <a:off x="720000" y="567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Profondeur de champ très courte (10 </a:t>
            </a:r>
            <a:r>
              <a:rPr lang="fr-FR" dirty="0" err="1">
                <a:solidFill>
                  <a:schemeClr val="tx1"/>
                </a:solidFill>
              </a:rPr>
              <a:t>μm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1260000" y="612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Projection orthographique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6480000" y="522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Champ de vision réduit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7020000" y="567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Difficultés d’illumination de la scène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7560000" y="6120000"/>
            <a:ext cx="4320000" cy="360000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Résolution micrométrique</a:t>
            </a:r>
          </a:p>
        </p:txBody>
      </p:sp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5" grpId="0" animBg="1"/>
      <p:bldP spid="63" grpId="0" animBg="1"/>
      <p:bldP spid="95" grpId="0" animBg="1"/>
      <p:bldP spid="96" grpId="0" animBg="1"/>
      <p:bldP spid="97" grpId="0" animBg="1"/>
      <p:bldP spid="9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707615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79" y="153499"/>
            <a:ext cx="1218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</a:t>
            </a:r>
            <a:r>
              <a:rPr lang="fr-FR" sz="3200" b="1" dirty="0" err="1">
                <a:solidFill>
                  <a:srgbClr val="005393"/>
                </a:solidFill>
              </a:rPr>
              <a:t>microrobotique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259" y="5571435"/>
            <a:ext cx="2373179" cy="11112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555" y="5755946"/>
            <a:ext cx="762000" cy="762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97276" y="2118761"/>
            <a:ext cx="9640111" cy="35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093" y="3319444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=""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09" y="3317488"/>
            <a:ext cx="2722770" cy="203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784084" y="2994174"/>
                <a:ext cx="3115596" cy="1277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084" y="2994174"/>
                <a:ext cx="3115596" cy="12772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809106" y="4661949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06" y="4661949"/>
                <a:ext cx="3186385" cy="124854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376475" y="749947"/>
                <a:ext cx="4896489" cy="1735966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dirty="0">
                    <a:solidFill>
                      <a:schemeClr val="tx1"/>
                    </a:solidFill>
                  </a:rPr>
                  <a:t>Détermination des coordonnées fréquentielles et spatiales avec les équations des plans de phase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75" y="749947"/>
                <a:ext cx="4896489" cy="1735966"/>
              </a:xfrm>
              <a:prstGeom prst="round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342208" y="2994174"/>
                <a:ext cx="1399614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208" y="2994174"/>
                <a:ext cx="1399614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367087" y="4578583"/>
                <a:ext cx="137473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087" y="4578583"/>
                <a:ext cx="137473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5987022" y="749548"/>
                <a:ext cx="4849380" cy="1240255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fr-FR" dirty="0">
                    <a:solidFill>
                      <a:schemeClr val="tx1"/>
                    </a:solidFill>
                  </a:rPr>
                  <a:t>Obtention directe des coordonnées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pour la mesure des angles hors plans</a:t>
                </a: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022" y="749548"/>
                <a:ext cx="4849380" cy="1240255"/>
              </a:xfrm>
              <a:prstGeom prst="round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="" xmlns:a16="http://schemas.microsoft.com/office/drawing/2014/main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/>
              <p:cNvSpPr/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 équations, 3 inconnues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blipFill rotWithShape="0">
                <a:blip r:embed="rId19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e 24">
            <a:extLst>
              <a:ext uri="{FF2B5EF4-FFF2-40B4-BE49-F238E27FC236}">
                <a16:creationId xmlns="" xmlns:a16="http://schemas.microsoft.com/office/drawing/2014/main" id="{CD39A777-93E8-433E-AB46-4FA7E36D4BE7}"/>
              </a:ext>
            </a:extLst>
          </p:cNvPr>
          <p:cNvGrpSpPr/>
          <p:nvPr/>
        </p:nvGrpSpPr>
        <p:grpSpPr>
          <a:xfrm>
            <a:off x="5197265" y="4612085"/>
            <a:ext cx="6994735" cy="1692853"/>
            <a:chOff x="180000" y="4583288"/>
            <a:chExt cx="6994735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11">
                  <a:extLst>
                    <a:ext uri="{FF2B5EF4-FFF2-40B4-BE49-F238E27FC236}">
                      <a16:creationId xmlns="" xmlns:a16="http://schemas.microsoft.com/office/drawing/2014/main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2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ZoneTexte 12">
              <a:extLst>
                <a:ext uri="{FF2B5EF4-FFF2-40B4-BE49-F238E27FC236}">
                  <a16:creationId xmlns="" xmlns:a16="http://schemas.microsoft.com/office/drawing/2014/main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ZoneTexte 18">
                  <a:extLst>
                    <a:ext uri="{FF2B5EF4-FFF2-40B4-BE49-F238E27FC236}">
                      <a16:creationId xmlns="" xmlns:a16="http://schemas.microsoft.com/office/drawing/2014/main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ZoneTexte 19">
              <a:extLst>
                <a:ext uri="{FF2B5EF4-FFF2-40B4-BE49-F238E27FC236}">
                  <a16:creationId xmlns="" xmlns:a16="http://schemas.microsoft.com/office/drawing/2014/main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20">
                  <a:extLst>
                    <a:ext uri="{FF2B5EF4-FFF2-40B4-BE49-F238E27FC236}">
                      <a16:creationId xmlns="" xmlns:a16="http://schemas.microsoft.com/office/drawing/2014/main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ounded Rectangle 82"/>
              <p:cNvSpPr/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 </m:t>
                                        </m:r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m:rPr>
                                        <m:nor/>
                                      </m:rPr>
                                      <a:rPr lang="fr-FR" dirty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cos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))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func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fr-FR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ounded 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blipFill rotWithShape="0">
                <a:blip r:embed="rId23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27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83753" y="3700422"/>
            <a:ext cx="5092069" cy="2864289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="" xmlns:a16="http://schemas.microsoft.com/office/drawing/2014/main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58200" y="360000"/>
            <a:ext cx="3511800" cy="32319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702F59B8-E5F9-4E95-A5AE-754592234827}"/>
              </a:ext>
            </a:extLst>
          </p:cNvPr>
          <p:cNvSpPr txBox="1"/>
          <p:nvPr/>
        </p:nvSpPr>
        <p:spPr>
          <a:xfrm>
            <a:off x="190086" y="823204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Projection perspective </a:t>
            </a:r>
            <a:r>
              <a:rPr lang="fr-FR" dirty="0"/>
              <a:t>: période apparente dépend distance mire – caméra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23456" y="1192536"/>
            <a:ext cx="5599908" cy="905372"/>
            <a:chOff x="1723456" y="1192536"/>
            <a:chExt cx="5599908" cy="905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=""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dirty="0"/>
                    <a:t>lever l’ambiguïté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77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542303" y="1192536"/>
              <a:ext cx="4781061" cy="0"/>
            </a:xfrm>
            <a:prstGeom prst="line">
              <a:avLst/>
            </a:prstGeom>
            <a:ln w="28575">
              <a:solidFill>
                <a:srgbClr val="0053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077609" y="1192536"/>
              <a:ext cx="0" cy="433822"/>
            </a:xfrm>
            <a:prstGeom prst="straightConnector1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723456" y="1642373"/>
              <a:ext cx="2708306" cy="455535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5669" y="2410202"/>
            <a:ext cx="6733482" cy="4037777"/>
            <a:chOff x="125669" y="2410202"/>
            <a:chExt cx="6733482" cy="403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="" xmlns:a16="http://schemas.microsoft.com/office/drawing/2014/main" id="{8EA31912-07BC-4AE4-AFE5-F9AE967BAB43}"/>
                    </a:ext>
                  </a:extLst>
                </p:cNvPr>
                <p:cNvSpPr txBox="1"/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EA31912-07BC-4AE4-AFE5-F9AE967B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90086" y="2534467"/>
              <a:ext cx="3874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Exploitation des deux images de phase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5670" y="3142179"/>
              <a:ext cx="2869215" cy="1486498"/>
              <a:chOff x="118913" y="2996260"/>
              <a:chExt cx="2869215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ZoneTexte 46">
                    <a:extLst>
                      <a:ext uri="{FF2B5EF4-FFF2-40B4-BE49-F238E27FC236}">
                        <a16:creationId xmlns="" xmlns:a16="http://schemas.microsoft.com/office/drawing/2014/main" id="{53895DE6-05B3-4CDA-9845-F512ECC2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53895DE6-05B3-4CDA-9845-F512ECC2C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186023" y="3499399"/>
                <a:ext cx="1262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</a:t>
                </a:r>
                <a:r>
                  <a:rPr lang="fr-FR" baseline="30000" dirty="0"/>
                  <a:t>ère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18913" y="2996260"/>
                <a:ext cx="2869215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267038" y="3139507"/>
              <a:ext cx="3592113" cy="1486498"/>
              <a:chOff x="3260281" y="2993588"/>
              <a:chExt cx="3592113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="" xmlns:a16="http://schemas.microsoft.com/office/drawing/2014/main" id="{B3E14D0A-F761-4694-ADBA-86C06A77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3E14D0A-F761-4694-ADBA-86C06A777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/>
              <p:cNvSpPr txBox="1"/>
              <p:nvPr/>
            </p:nvSpPr>
            <p:spPr>
              <a:xfrm>
                <a:off x="3311377" y="3502822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baseline="30000" dirty="0"/>
                  <a:t>nde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260281" y="2993588"/>
                <a:ext cx="3592113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72386" y="4620681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de la période de la mire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318134" y="4624065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du sens de la période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5669" y="5493152"/>
              <a:ext cx="2345691" cy="954827"/>
              <a:chOff x="2189269" y="5396987"/>
              <a:chExt cx="2345691" cy="954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𝚼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𝜰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sz="20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ounded Rectangle 70"/>
              <p:cNvSpPr/>
              <p:nvPr/>
            </p:nvSpPr>
            <p:spPr>
              <a:xfrm>
                <a:off x="2189269" y="5396987"/>
                <a:ext cx="2345691" cy="954827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262906" y="5489444"/>
            <a:ext cx="3464135" cy="758758"/>
            <a:chOff x="7323289" y="4242146"/>
            <a:chExt cx="3464135" cy="758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="" xmlns:a16="http://schemas.microsoft.com/office/drawing/2014/main" id="{F6E1BAE6-F0AD-4A07-96BA-18E0E4F11624}"/>
                    </a:ext>
                  </a:extLst>
                </p:cNvPr>
                <p:cNvSpPr txBox="1"/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6E1BAE6-F0AD-4A07-96BA-18E0E4F1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10">
                  <a:extLst>
                    <a:ext uri="{FF2B5EF4-FFF2-40B4-BE49-F238E27FC236}">
                      <a16:creationId xmlns=""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Lien entre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a14:m>
                  <a:r>
                    <a:rPr lang="fr-FR" b="1" dirty="0"/>
                    <a:t> et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direct </a:t>
                  </a:r>
                  <a:r>
                    <a:rPr lang="fr-FR" dirty="0"/>
                    <a:t>:</a:t>
                  </a:r>
                </a:p>
              </p:txBody>
            </p:sp>
          </mc:Choice>
          <mc:Fallback xmlns="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10" t="-8197" r="-2010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7323289" y="4242146"/>
              <a:ext cx="3464135" cy="758758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5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Évolution</a:t>
            </a:r>
            <a:r>
              <a:rPr lang="en-US" sz="2800" b="1" dirty="0">
                <a:solidFill>
                  <a:srgbClr val="005393"/>
                </a:solidFill>
              </a:rPr>
              <a:t> des </a:t>
            </a:r>
            <a:r>
              <a:rPr lang="en-US" sz="2800" b="1" dirty="0" err="1">
                <a:solidFill>
                  <a:srgbClr val="005393"/>
                </a:solidFill>
              </a:rPr>
              <a:t>dérivées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successives</a:t>
            </a:r>
            <a:r>
              <a:rPr lang="en-US" sz="2800" b="1" dirty="0">
                <a:solidFill>
                  <a:srgbClr val="005393"/>
                </a:solidFill>
              </a:rPr>
              <a:t> des images de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10" name="simu_3D_perspective_phase_ma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6"/>
          <a:srcRect t="3650" b="2565"/>
          <a:stretch/>
        </p:blipFill>
        <p:spPr>
          <a:xfrm>
            <a:off x="0" y="680045"/>
            <a:ext cx="12192000" cy="57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link="rId4"/>
          <a:srcRect l="635" t="904" r="1279" b="26503"/>
          <a:stretch/>
        </p:blipFill>
        <p:spPr>
          <a:xfrm>
            <a:off x="76921" y="605057"/>
            <a:ext cx="6138701" cy="617306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199829" y="1384862"/>
            <a:ext cx="7938774" cy="3671887"/>
            <a:chOff x="4199829" y="1143000"/>
            <a:chExt cx="7938774" cy="36718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link="rId4"/>
            <a:srcRect l="449" t="73749" r="665" b="556"/>
            <a:stretch>
              <a:fillRect/>
            </a:stretch>
          </p:blipFill>
          <p:spPr>
            <a:xfrm>
              <a:off x="6466827" y="1252535"/>
              <a:ext cx="5584633" cy="1971675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6379686" y="1143000"/>
              <a:ext cx="5758917" cy="2185986"/>
            </a:xfrm>
            <a:prstGeom prst="roundRect">
              <a:avLst>
                <a:gd name="adj" fmla="val 6187"/>
              </a:avLst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4199830" y="1209368"/>
              <a:ext cx="2179856" cy="3310244"/>
            </a:xfrm>
            <a:prstGeom prst="line">
              <a:avLst/>
            </a:prstGeom>
            <a:ln w="28575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161830" y="3328985"/>
              <a:ext cx="5889631" cy="1485902"/>
            </a:xfrm>
            <a:prstGeom prst="line">
              <a:avLst/>
            </a:prstGeom>
            <a:ln w="28575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4199829" y="4519612"/>
              <a:ext cx="2005572" cy="295275"/>
            </a:xfrm>
            <a:prstGeom prst="roundRect">
              <a:avLst/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6812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Conception et validation des HP Codes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901103" y="587931"/>
            <a:ext cx="4150358" cy="3145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250643" y="2091879"/>
            <a:ext cx="3191581" cy="31990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814627" y="2044002"/>
            <a:ext cx="3828373" cy="34859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508859" y="3847907"/>
            <a:ext cx="2934023" cy="2645431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481263" y="5450305"/>
            <a:ext cx="2550695" cy="0"/>
          </a:xfrm>
          <a:prstGeom prst="straightConnector1">
            <a:avLst/>
          </a:prstGeom>
          <a:ln w="38100">
            <a:solidFill>
              <a:srgbClr val="E6394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9143" y="5529981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Nombre de périodes variable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041115" y="753620"/>
            <a:ext cx="3662999" cy="1216806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Détermination du nombre minimal de périodes pour une résolution au 1/1000</a:t>
            </a:r>
            <a:r>
              <a:rPr lang="fr-FR" baseline="30000" dirty="0">
                <a:solidFill>
                  <a:schemeClr val="tx1"/>
                </a:solidFill>
              </a:rPr>
              <a:t>ème</a:t>
            </a:r>
            <a:r>
              <a:rPr lang="fr-FR" dirty="0">
                <a:solidFill>
                  <a:schemeClr val="tx1"/>
                </a:solidFill>
              </a:rPr>
              <a:t> de pixel</a:t>
            </a:r>
          </a:p>
        </p:txBody>
      </p:sp>
    </p:spTree>
    <p:extLst>
      <p:ext uri="{BB962C8B-B14F-4D97-AF65-F5344CB8AC3E}">
        <p14:creationId xmlns:p14="http://schemas.microsoft.com/office/powerpoint/2010/main" val="293380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absolue à partir d’HP Codes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04536" y="1238214"/>
            <a:ext cx="5295235" cy="5295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371676" y="1238214"/>
            <a:ext cx="5295235" cy="52952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7749" y="774463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 acquise, en pixels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56466" y="753995"/>
            <a:ext cx="19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Imagette</a:t>
            </a:r>
            <a:r>
              <a:rPr lang="fr-FR" dirty="0"/>
              <a:t> de points</a:t>
            </a:r>
          </a:p>
        </p:txBody>
      </p:sp>
    </p:spTree>
    <p:extLst>
      <p:ext uri="{BB962C8B-B14F-4D97-AF65-F5344CB8AC3E}">
        <p14:creationId xmlns:p14="http://schemas.microsoft.com/office/powerpoint/2010/main" val="402476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3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" name="defocusHistogramVideo_suppMa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5" y="680045"/>
            <a:ext cx="10382250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2" name="occlusionSimulation_suppMa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Emploi</a:t>
            </a:r>
            <a:r>
              <a:rPr lang="en-US" sz="2800" b="1" dirty="0">
                <a:solidFill>
                  <a:srgbClr val="005393"/>
                </a:solidFill>
              </a:rPr>
              <a:t> de la </a:t>
            </a:r>
            <a:r>
              <a:rPr lang="en-US" sz="2800" b="1" dirty="0" err="1">
                <a:solidFill>
                  <a:srgbClr val="005393"/>
                </a:solidFill>
              </a:rPr>
              <a:t>bibliothèque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logicielle</a:t>
            </a:r>
            <a:r>
              <a:rPr lang="en-US" sz="2800" b="1" dirty="0">
                <a:solidFill>
                  <a:srgbClr val="005393"/>
                </a:solidFill>
              </a:rPr>
              <a:t> sur Smartphone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3" name="videoSetupAppVerni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9512" y="680045"/>
            <a:ext cx="10372436" cy="583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" name="ZoneTexte 5">
            <a:extLst>
              <a:ext uri="{FF2B5EF4-FFF2-40B4-BE49-F238E27FC236}">
                <a16:creationId xmlns="" xmlns:a16="http://schemas.microsoft.com/office/drawing/2014/main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33044" y="1161179"/>
            <a:ext cx="10340630" cy="5314714"/>
            <a:chOff x="233044" y="1161179"/>
            <a:chExt cx="10340630" cy="5314714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233044" y="1161179"/>
              <a:ext cx="1" cy="4945382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573834" y="6454767"/>
              <a:ext cx="9999840" cy="1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902379" y="6106561"/>
              <a:ext cx="1450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C00000"/>
                  </a:solidFill>
                </a:rPr>
                <a:t>Structuration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044" y="1161179"/>
              <a:ext cx="1386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Macroscopie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2832" y="5788243"/>
              <a:ext cx="1328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Microscopie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42000" y="550800"/>
            <a:ext cx="12090001" cy="5850000"/>
          </a:xfrm>
          <a:prstGeom prst="rect">
            <a:avLst/>
          </a:prstGeom>
        </p:spPr>
      </p:pic>
      <p:sp>
        <p:nvSpPr>
          <p:cNvPr id="48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État de l’art</a:t>
            </a:r>
          </a:p>
        </p:txBody>
      </p:sp>
      <p:sp>
        <p:nvSpPr>
          <p:cNvPr id="50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1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2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6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7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8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9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2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2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8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Connecteur droit 8">
            <a:extLst>
              <a:ext uri="{FF2B5EF4-FFF2-40B4-BE49-F238E27FC236}">
                <a16:creationId xmlns="" xmlns:a16="http://schemas.microsoft.com/office/drawing/2014/main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3970830" y="678589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="" xmlns:a16="http://schemas.microsoft.com/office/drawing/2014/main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66294" y="687054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="" xmlns:a16="http://schemas.microsoft.com/office/drawing/2014/main" id="{CA21BC2D-3506-4333-B8BF-D3A35DCFB915}"/>
              </a:ext>
            </a:extLst>
          </p:cNvPr>
          <p:cNvSpPr txBox="1"/>
          <p:nvPr/>
        </p:nvSpPr>
        <p:spPr>
          <a:xfrm>
            <a:off x="-85744" y="3404473"/>
            <a:ext cx="3975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 mm  x 25 mm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-17604" y="675320"/>
            <a:ext cx="3945805" cy="5835054"/>
            <a:chOff x="-73375" y="683060"/>
            <a:chExt cx="3945805" cy="5835054"/>
          </a:xfrm>
        </p:grpSpPr>
        <p:sp>
          <p:nvSpPr>
            <p:cNvPr id="74" name="Rectangle 73">
              <a:extLst>
                <a:ext uri="{FF2B5EF4-FFF2-40B4-BE49-F238E27FC236}">
                  <a16:creationId xmlns="" xmlns:a16="http://schemas.microsoft.com/office/drawing/2014/main" id="{AB5AC662-BD65-457D-89FA-57B42C46F4B9}"/>
                </a:ext>
              </a:extLst>
            </p:cNvPr>
            <p:cNvSpPr/>
            <p:nvPr/>
          </p:nvSpPr>
          <p:spPr>
            <a:xfrm>
              <a:off x="-11385" y="683060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périodiques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5" y="1669301"/>
              <a:ext cx="3780000" cy="1496747"/>
            </a:xfrm>
            <a:prstGeom prst="rect">
              <a:avLst/>
            </a:prstGeom>
          </p:spPr>
        </p:pic>
        <p:pic>
          <p:nvPicPr>
            <p:cNvPr id="51" name="Image 4"/>
            <p:cNvPicPr>
              <a:picLocks noChangeAspect="1"/>
            </p:cNvPicPr>
            <p:nvPr/>
          </p:nvPicPr>
          <p:blipFill rotWithShape="1">
            <a:blip r:embed="rId5"/>
            <a:srcRect t="6925" b="6093"/>
            <a:stretch/>
          </p:blipFill>
          <p:spPr>
            <a:xfrm>
              <a:off x="19290" y="3811375"/>
              <a:ext cx="3780000" cy="2431546"/>
            </a:xfrm>
            <a:prstGeom prst="rect">
              <a:avLst/>
            </a:prstGeom>
          </p:spPr>
        </p:pic>
        <p:sp>
          <p:nvSpPr>
            <p:cNvPr id="70" name="ZoneTexte 69">
              <a:extLst>
                <a:ext uri="{FF2B5EF4-FFF2-40B4-BE49-F238E27FC236}">
                  <a16:creationId xmlns="" xmlns:a16="http://schemas.microsoft.com/office/drawing/2014/main" id="{2F1E1C26-61B7-48D1-BCDF-B6A9554DF3DD}"/>
                </a:ext>
              </a:extLst>
            </p:cNvPr>
            <p:cNvSpPr txBox="1"/>
            <p:nvPr/>
          </p:nvSpPr>
          <p:spPr>
            <a:xfrm>
              <a:off x="393246" y="1295996"/>
              <a:ext cx="30743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="" xmlns:a16="http://schemas.microsoft.com/office/drawing/2014/main" id="{1EC72641-3455-41AE-8C6B-FA8ADDEBD02B}"/>
                </a:ext>
              </a:extLst>
            </p:cNvPr>
            <p:cNvSpPr/>
            <p:nvPr/>
          </p:nvSpPr>
          <p:spPr>
            <a:xfrm>
              <a:off x="-11385" y="6256504"/>
              <a:ext cx="32699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(Chen, Z. H., 2016)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517105D2-0096-4B0B-9823-D0381E2FFC75}"/>
                </a:ext>
              </a:extLst>
            </p:cNvPr>
            <p:cNvSpPr/>
            <p:nvPr/>
          </p:nvSpPr>
          <p:spPr>
            <a:xfrm>
              <a:off x="-73375" y="3160081"/>
              <a:ext cx="342996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050" dirty="0"/>
                <a:t>(</a:t>
              </a:r>
              <a:r>
                <a:rPr lang="fr-FR" sz="1050" dirty="0" err="1"/>
                <a:t>Yamahata</a:t>
              </a:r>
              <a:r>
                <a:rPr lang="fr-FR" sz="1050" dirty="0"/>
                <a:t>, C., 2010)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05321" y="685459"/>
            <a:ext cx="3971534" cy="5340040"/>
            <a:chOff x="4105321" y="685459"/>
            <a:chExt cx="3971534" cy="5340040"/>
          </a:xfrm>
        </p:grpSpPr>
        <p:sp>
          <p:nvSpPr>
            <p:cNvPr id="73" name="Rectangle 72">
              <a:extLst>
                <a:ext uri="{FF2B5EF4-FFF2-40B4-BE49-F238E27FC236}">
                  <a16:creationId xmlns="" xmlns:a16="http://schemas.microsoft.com/office/drawing/2014/main" id="{5D81F0E3-BB2F-4297-A6F6-9E73708351CB}"/>
                </a:ext>
              </a:extLst>
            </p:cNvPr>
            <p:cNvSpPr/>
            <p:nvPr/>
          </p:nvSpPr>
          <p:spPr>
            <a:xfrm>
              <a:off x="4170586" y="3512361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Vernier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5AD00A8A-A774-487E-84AB-17E4627795DA}"/>
                </a:ext>
              </a:extLst>
            </p:cNvPr>
            <p:cNvSpPr/>
            <p:nvPr/>
          </p:nvSpPr>
          <p:spPr>
            <a:xfrm>
              <a:off x="4166863" y="685459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Moiré</a:t>
              </a:r>
            </a:p>
          </p:txBody>
        </p:sp>
        <p:pic>
          <p:nvPicPr>
            <p:cNvPr id="59" name="Image 58">
              <a:extLst>
                <a:ext uri="{FF2B5EF4-FFF2-40B4-BE49-F238E27FC236}">
                  <a16:creationId xmlns="" xmlns:a16="http://schemas.microsoft.com/office/drawing/2014/main" id="{C2953989-2BDC-4B28-B164-30E0691E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4940" y="1630282"/>
              <a:ext cx="3780000" cy="1536257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="" xmlns:a16="http://schemas.microsoft.com/office/drawing/2014/main" id="{2FC0CE61-4788-4851-8AAF-724B65C05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4886" y="4233628"/>
              <a:ext cx="3780000" cy="1517895"/>
            </a:xfrm>
            <a:prstGeom prst="rect">
              <a:avLst/>
            </a:prstGeom>
          </p:spPr>
        </p:pic>
        <p:sp>
          <p:nvSpPr>
            <p:cNvPr id="67" name="ZoneTexte 66">
              <a:extLst>
                <a:ext uri="{FF2B5EF4-FFF2-40B4-BE49-F238E27FC236}">
                  <a16:creationId xmlns="" xmlns:a16="http://schemas.microsoft.com/office/drawing/2014/main" id="{D409AA8E-B013-494B-88F4-847011296BF9}"/>
                </a:ext>
              </a:extLst>
            </p:cNvPr>
            <p:cNvSpPr txBox="1"/>
            <p:nvPr/>
          </p:nvSpPr>
          <p:spPr>
            <a:xfrm>
              <a:off x="4535608" y="4009142"/>
              <a:ext cx="3178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221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="" xmlns:a16="http://schemas.microsoft.com/office/drawing/2014/main" id="{C101C9B4-0C59-4901-8CAB-DD4477CD0258}"/>
                </a:ext>
              </a:extLst>
            </p:cNvPr>
            <p:cNvSpPr txBox="1"/>
            <p:nvPr/>
          </p:nvSpPr>
          <p:spPr>
            <a:xfrm>
              <a:off x="4713105" y="1291728"/>
              <a:ext cx="3023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42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A92334F4-9EAD-449B-80D9-7BB40EE01C62}"/>
                </a:ext>
              </a:extLst>
            </p:cNvPr>
            <p:cNvSpPr/>
            <p:nvPr/>
          </p:nvSpPr>
          <p:spPr>
            <a:xfrm>
              <a:off x="4105321" y="3102657"/>
              <a:ext cx="387979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Sugiura</a:t>
              </a:r>
              <a:r>
                <a:rPr lang="fr-FR" sz="1100" dirty="0"/>
                <a:t>, 2015)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88F2375A-854C-4F5B-873C-895EE5895127}"/>
                </a:ext>
              </a:extLst>
            </p:cNvPr>
            <p:cNvSpPr/>
            <p:nvPr/>
          </p:nvSpPr>
          <p:spPr>
            <a:xfrm>
              <a:off x="4212967" y="5763889"/>
              <a:ext cx="367199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Guelpa</a:t>
              </a:r>
              <a:r>
                <a:rPr lang="fr-FR" sz="1100" dirty="0"/>
                <a:t>, V., 2014)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39559" y="678589"/>
            <a:ext cx="3883815" cy="5914659"/>
            <a:chOff x="8226793" y="676595"/>
            <a:chExt cx="3883815" cy="5914659"/>
          </a:xfrm>
        </p:grpSpPr>
        <p:grpSp>
          <p:nvGrpSpPr>
            <p:cNvPr id="16" name="Group 15"/>
            <p:cNvGrpSpPr/>
            <p:nvPr/>
          </p:nvGrpSpPr>
          <p:grpSpPr>
            <a:xfrm>
              <a:off x="8226793" y="1072189"/>
              <a:ext cx="3824574" cy="5519065"/>
              <a:chOff x="8226793" y="1072189"/>
              <a:chExt cx="3824574" cy="5519065"/>
            </a:xfrm>
          </p:grpSpPr>
          <p:pic>
            <p:nvPicPr>
              <p:cNvPr id="60" name="Image 55">
                <a:extLst>
                  <a:ext uri="{FF2B5EF4-FFF2-40B4-BE49-F238E27FC236}">
                    <a16:creationId xmlns="" xmlns:a16="http://schemas.microsoft.com/office/drawing/2014/main" id="{FB2AD111-CB8E-4B94-B67C-58C2FBF67B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2815" t="6187" r="20394" b="6404"/>
              <a:stretch/>
            </p:blipFill>
            <p:spPr>
              <a:xfrm>
                <a:off x="8271461" y="4134739"/>
                <a:ext cx="3648587" cy="2231218"/>
              </a:xfrm>
              <a:prstGeom prst="rect">
                <a:avLst/>
              </a:prstGeom>
            </p:spPr>
          </p:pic>
          <p:sp>
            <p:nvSpPr>
              <p:cNvPr id="62" name="ZoneTexte 61">
                <a:extLst>
                  <a:ext uri="{FF2B5EF4-FFF2-40B4-BE49-F238E27FC236}">
                    <a16:creationId xmlns="" xmlns:a16="http://schemas.microsoft.com/office/drawing/2014/main" id="{FC493CAD-04E9-4888-8231-61F04B492B7C}"/>
                  </a:ext>
                </a:extLst>
              </p:cNvPr>
              <p:cNvSpPr txBox="1"/>
              <p:nvPr/>
            </p:nvSpPr>
            <p:spPr>
              <a:xfrm>
                <a:off x="8344559" y="1072189"/>
                <a:ext cx="33933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3 nm, plage de 1 cm x1 cm</a:t>
                </a:r>
              </a:p>
            </p:txBody>
          </p:sp>
          <p:sp>
            <p:nvSpPr>
              <p:cNvPr id="66" name="ZoneTexte 65">
                <a:extLst>
                  <a:ext uri="{FF2B5EF4-FFF2-40B4-BE49-F238E27FC236}">
                    <a16:creationId xmlns="" xmlns:a16="http://schemas.microsoft.com/office/drawing/2014/main" id="{A8C35537-F211-4835-B57A-C0270024E0CA}"/>
                  </a:ext>
                </a:extLst>
              </p:cNvPr>
              <p:cNvSpPr txBox="1"/>
              <p:nvPr/>
            </p:nvSpPr>
            <p:spPr>
              <a:xfrm>
                <a:off x="8269547" y="3823342"/>
                <a:ext cx="34975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10 nm, plage de 1 cm x1 cm</a:t>
                </a:r>
              </a:p>
            </p:txBody>
          </p:sp>
          <p:pic>
            <p:nvPicPr>
              <p:cNvPr id="3" name="Image 2">
                <a:extLst>
                  <a:ext uri="{FF2B5EF4-FFF2-40B4-BE49-F238E27FC236}">
                    <a16:creationId xmlns="" xmlns:a16="http://schemas.microsoft.com/office/drawing/2014/main" id="{E49542C1-6015-44A2-87C8-0DC82AD7E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5774"/>
              <a:stretch/>
            </p:blipFill>
            <p:spPr>
              <a:xfrm>
                <a:off x="8271367" y="1365232"/>
                <a:ext cx="3780000" cy="2356803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id="{A4F14F5B-C864-456A-9C80-B5FA01C7F6E4}"/>
                  </a:ext>
                </a:extLst>
              </p:cNvPr>
              <p:cNvSpPr/>
              <p:nvPr/>
            </p:nvSpPr>
            <p:spPr>
              <a:xfrm>
                <a:off x="8226793" y="6329644"/>
                <a:ext cx="26162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(Kim, J. A., 2018)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D0F9288-C225-4ED3-81B9-46A43EEF9383}"/>
                  </a:ext>
                </a:extLst>
              </p:cNvPr>
              <p:cNvSpPr/>
              <p:nvPr/>
            </p:nvSpPr>
            <p:spPr>
              <a:xfrm>
                <a:off x="8269547" y="3683349"/>
                <a:ext cx="185921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</a:t>
                </a:r>
                <a:r>
                  <a:rPr lang="fr-FR" sz="1100" dirty="0" err="1"/>
                  <a:t>Galeano-Zea</a:t>
                </a:r>
                <a:r>
                  <a:rPr lang="fr-FR" sz="1100" dirty="0"/>
                  <a:t>, J. A., 2009)</a:t>
                </a: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="" xmlns:a16="http://schemas.microsoft.com/office/drawing/2014/main" id="{AB5AC662-BD65-457D-89FA-57B42C46F4B9}"/>
                </a:ext>
              </a:extLst>
            </p:cNvPr>
            <p:cNvSpPr/>
            <p:nvPr/>
          </p:nvSpPr>
          <p:spPr>
            <a:xfrm>
              <a:off x="8226793" y="676595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</a:t>
              </a:r>
              <a:r>
                <a:rPr lang="fr-FR" sz="2000" b="1" dirty="0" err="1">
                  <a:solidFill>
                    <a:schemeClr val="tx1"/>
                  </a:solidFill>
                </a:rPr>
                <a:t>pseudo-périodiques</a:t>
              </a:r>
              <a:endParaRPr lang="fr-FR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État de l’art</a:t>
            </a:r>
          </a:p>
        </p:txBody>
      </p:sp>
      <p:sp>
        <p:nvSpPr>
          <p:cNvPr id="65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75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76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77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78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9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80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8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92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0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1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2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2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/>
          <p:cNvGrpSpPr/>
          <p:nvPr/>
        </p:nvGrpSpPr>
        <p:grpSpPr>
          <a:xfrm>
            <a:off x="6941486" y="645414"/>
            <a:ext cx="5076161" cy="2892071"/>
            <a:chOff x="6941486" y="645414"/>
            <a:chExt cx="5076161" cy="289207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link="rId4"/>
            <a:srcRect r="1270"/>
            <a:stretch>
              <a:fillRect/>
            </a:stretch>
          </p:blipFill>
          <p:spPr>
            <a:xfrm>
              <a:off x="6941486" y="645414"/>
              <a:ext cx="5076161" cy="2892071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11088698" y="3125656"/>
              <a:ext cx="62109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1007949" y="2756324"/>
              <a:ext cx="782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10 </a:t>
              </a:r>
              <a:r>
                <a:rPr lang="fr-FR" dirty="0" err="1">
                  <a:latin typeface="Calibri" panose="020F0502020204030204" pitchFamily="34" charset="0"/>
                  <a:cs typeface="Calibri" panose="020F0502020204030204" pitchFamily="34" charset="0"/>
                </a:rPr>
                <a:t>μm</a:t>
              </a:r>
              <a:endParaRPr lang="fr-FR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10531126" y="3610411"/>
            <a:ext cx="1851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(</a:t>
            </a:r>
            <a:r>
              <a:rPr lang="fr-FR" sz="1400" dirty="0" err="1"/>
              <a:t>Rauch</a:t>
            </a:r>
            <a:r>
              <a:rPr lang="fr-FR" sz="1400" dirty="0"/>
              <a:t>, J. Y., 2018)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39979" y="645456"/>
            <a:ext cx="6621039" cy="3559822"/>
            <a:chOff x="139979" y="645456"/>
            <a:chExt cx="6621039" cy="3559822"/>
          </a:xfrm>
        </p:grpSpPr>
        <p:grpSp>
          <p:nvGrpSpPr>
            <p:cNvPr id="25" name="Groupe 24">
              <a:extLst>
                <a:ext uri="{FF2B5EF4-FFF2-40B4-BE49-F238E27FC236}">
                  <a16:creationId xmlns="" xmlns:a16="http://schemas.microsoft.com/office/drawing/2014/main" id="{D573F120-C0A9-46FF-BCF5-B2613AB7C736}"/>
                </a:ext>
              </a:extLst>
            </p:cNvPr>
            <p:cNvGrpSpPr/>
            <p:nvPr/>
          </p:nvGrpSpPr>
          <p:grpSpPr>
            <a:xfrm>
              <a:off x="464051" y="1137635"/>
              <a:ext cx="4680000" cy="720000"/>
              <a:chOff x="360000" y="900000"/>
              <a:chExt cx="4680000" cy="720000"/>
            </a:xfrm>
          </p:grpSpPr>
          <p:sp>
            <p:nvSpPr>
              <p:cNvPr id="18" name="Rectangle : coins arrondis 17">
                <a:extLst>
                  <a:ext uri="{FF2B5EF4-FFF2-40B4-BE49-F238E27FC236}">
                    <a16:creationId xmlns="" xmlns:a16="http://schemas.microsoft.com/office/drawing/2014/main" id="{86E022A7-EDC0-483A-9487-7C44E88E0F8D}"/>
                  </a:ext>
                </a:extLst>
              </p:cNvPr>
              <p:cNvSpPr/>
              <p:nvPr/>
            </p:nvSpPr>
            <p:spPr>
              <a:xfrm>
                <a:off x="360000" y="90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Mesure planaire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 : coins arrondis 49">
                    <a:extLst>
                      <a:ext uri="{FF2B5EF4-FFF2-40B4-BE49-F238E27FC236}">
                        <a16:creationId xmlns="" xmlns:a16="http://schemas.microsoft.com/office/drawing/2014/main" id="{8C756B16-7E82-4531-8DE5-B919F822D30A}"/>
                      </a:ext>
                    </a:extLst>
                  </p:cNvPr>
                  <p:cNvSpPr/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solidFill>
                    <a:srgbClr val="F9CDA9"/>
                  </a:solidFill>
                  <a:ln w="28575">
                    <a:solidFill>
                      <a:srgbClr val="F4A2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>
                        <a:solidFill>
                          <a:schemeClr val="tx1"/>
                        </a:solidFill>
                      </a:rPr>
                      <a:t>3 DDL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 et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id="{8C756B16-7E82-4531-8DE5-B919F822D3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>
                    <a:solidFill>
                      <a:srgbClr val="F4A26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e 25">
              <a:extLst>
                <a:ext uri="{FF2B5EF4-FFF2-40B4-BE49-F238E27FC236}">
                  <a16:creationId xmlns="" xmlns:a16="http://schemas.microsoft.com/office/drawing/2014/main" id="{F6632801-B541-441B-971E-95F752FFDDF2}"/>
                </a:ext>
              </a:extLst>
            </p:cNvPr>
            <p:cNvGrpSpPr/>
            <p:nvPr/>
          </p:nvGrpSpPr>
          <p:grpSpPr>
            <a:xfrm>
              <a:off x="1184051" y="2208967"/>
              <a:ext cx="4680000" cy="1821205"/>
              <a:chOff x="1080000" y="1971332"/>
              <a:chExt cx="4680000" cy="1821205"/>
            </a:xfrm>
          </p:grpSpPr>
          <p:sp>
            <p:nvSpPr>
              <p:cNvPr id="52" name="Rectangle : coins arrondis 51">
                <a:extLst>
                  <a:ext uri="{FF2B5EF4-FFF2-40B4-BE49-F238E27FC236}">
                    <a16:creationId xmlns="" xmlns:a16="http://schemas.microsoft.com/office/drawing/2014/main" id="{AAC96879-3F69-4BDA-8A32-32EB727723DD}"/>
                  </a:ext>
                </a:extLst>
              </p:cNvPr>
              <p:cNvSpPr/>
              <p:nvPr/>
            </p:nvSpPr>
            <p:spPr>
              <a:xfrm>
                <a:off x="1080000" y="198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plage de mesure</a:t>
                </a:r>
              </a:p>
            </p:txBody>
          </p:sp>
          <p:sp>
            <p:nvSpPr>
              <p:cNvPr id="56" name="Rectangle : coins arrondis 55">
                <a:extLst>
                  <a:ext uri="{FF2B5EF4-FFF2-40B4-BE49-F238E27FC236}">
                    <a16:creationId xmlns="" xmlns:a16="http://schemas.microsoft.com/office/drawing/2014/main" id="{60BCBD13-9B72-4ACF-B063-6126C29C08CC}"/>
                  </a:ext>
                </a:extLst>
              </p:cNvPr>
              <p:cNvSpPr/>
              <p:nvPr/>
            </p:nvSpPr>
            <p:spPr>
              <a:xfrm>
                <a:off x="3600000" y="1971332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1 cm x 1 cm</a:t>
                </a:r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="" xmlns:a16="http://schemas.microsoft.com/office/drawing/2014/main" id="{6699A0B4-EA75-4638-9E24-7C81083A8E8A}"/>
                  </a:ext>
                </a:extLst>
              </p:cNvPr>
              <p:cNvSpPr txBox="1"/>
              <p:nvPr/>
            </p:nvSpPr>
            <p:spPr>
              <a:xfrm>
                <a:off x="1826038" y="3146206"/>
                <a:ext cx="13307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b="1" dirty="0"/>
                  <a:t>Faible plage de mesure</a:t>
                </a:r>
              </a:p>
            </p:txBody>
          </p:sp>
        </p:grpSp>
        <p:grpSp>
          <p:nvGrpSpPr>
            <p:cNvPr id="27" name="Groupe 26">
              <a:extLst>
                <a:ext uri="{FF2B5EF4-FFF2-40B4-BE49-F238E27FC236}">
                  <a16:creationId xmlns="" xmlns:a16="http://schemas.microsoft.com/office/drawing/2014/main" id="{0318FB07-52EA-49FF-AEDB-59370ECD8F0E}"/>
                </a:ext>
              </a:extLst>
            </p:cNvPr>
            <p:cNvGrpSpPr/>
            <p:nvPr/>
          </p:nvGrpSpPr>
          <p:grpSpPr>
            <a:xfrm>
              <a:off x="1904051" y="3297635"/>
              <a:ext cx="4680000" cy="720000"/>
              <a:chOff x="1800000" y="3060000"/>
              <a:chExt cx="4680000" cy="720000"/>
            </a:xfrm>
          </p:grpSpPr>
          <p:sp>
            <p:nvSpPr>
              <p:cNvPr id="57" name="Rectangle : coins arrondis 56">
                <a:extLst>
                  <a:ext uri="{FF2B5EF4-FFF2-40B4-BE49-F238E27FC236}">
                    <a16:creationId xmlns="" xmlns:a16="http://schemas.microsoft.com/office/drawing/2014/main" id="{949845F7-A6B2-4135-9C57-63A456200874}"/>
                  </a:ext>
                </a:extLst>
              </p:cNvPr>
              <p:cNvSpPr/>
              <p:nvPr/>
            </p:nvSpPr>
            <p:spPr>
              <a:xfrm>
                <a:off x="180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robustesse en microscopie</a:t>
                </a:r>
              </a:p>
            </p:txBody>
          </p:sp>
          <p:sp>
            <p:nvSpPr>
              <p:cNvPr id="58" name="Rectangle : coins arrondis 57">
                <a:extLst>
                  <a:ext uri="{FF2B5EF4-FFF2-40B4-BE49-F238E27FC236}">
                    <a16:creationId xmlns="" xmlns:a16="http://schemas.microsoft.com/office/drawing/2014/main" id="{2670A394-B77A-4F3D-812F-EBA58C1CE18B}"/>
                  </a:ext>
                </a:extLst>
              </p:cNvPr>
              <p:cNvSpPr/>
              <p:nvPr/>
            </p:nvSpPr>
            <p:spPr>
              <a:xfrm>
                <a:off x="432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Occultation, bruit, éclairage, etc.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39979" y="645456"/>
              <a:ext cx="4104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Limites de la mesure par mire périodique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39979" y="645456"/>
              <a:ext cx="6621039" cy="3559822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0885" y="4450132"/>
            <a:ext cx="11588533" cy="1917788"/>
            <a:chOff x="150885" y="4450132"/>
            <a:chExt cx="11588533" cy="1917788"/>
          </a:xfrm>
        </p:grpSpPr>
        <p:grpSp>
          <p:nvGrpSpPr>
            <p:cNvPr id="28" name="Groupe 27">
              <a:extLst>
                <a:ext uri="{FF2B5EF4-FFF2-40B4-BE49-F238E27FC236}">
                  <a16:creationId xmlns="" xmlns:a16="http://schemas.microsoft.com/office/drawing/2014/main" id="{F912EF2C-3FC7-40FF-B237-CD856B07AA4D}"/>
                </a:ext>
              </a:extLst>
            </p:cNvPr>
            <p:cNvGrpSpPr/>
            <p:nvPr/>
          </p:nvGrpSpPr>
          <p:grpSpPr>
            <a:xfrm>
              <a:off x="426912" y="5071290"/>
              <a:ext cx="2160000" cy="1080000"/>
              <a:chOff x="360000" y="5400000"/>
              <a:chExt cx="2160000" cy="1080000"/>
            </a:xfrm>
          </p:grpSpPr>
          <p:sp>
            <p:nvSpPr>
              <p:cNvPr id="59" name="Rectangle : coins arrondis 58">
                <a:extLst>
                  <a:ext uri="{FF2B5EF4-FFF2-40B4-BE49-F238E27FC236}">
                    <a16:creationId xmlns="" xmlns:a16="http://schemas.microsoft.com/office/drawing/2014/main" id="{FB9065E6-5A2F-42F7-8084-2B6808736354}"/>
                  </a:ext>
                </a:extLst>
              </p:cNvPr>
              <p:cNvSpPr/>
              <p:nvPr/>
            </p:nvSpPr>
            <p:spPr>
              <a:xfrm>
                <a:off x="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="" xmlns:a16="http://schemas.microsoft.com/office/drawing/2014/main" id="{B72B350E-25B4-4AEF-AA66-FE1FB2F27F8A}"/>
                  </a:ext>
                </a:extLst>
              </p:cNvPr>
              <p:cNvSpPr txBox="1"/>
              <p:nvPr/>
            </p:nvSpPr>
            <p:spPr>
              <a:xfrm>
                <a:off x="773265" y="5580150"/>
                <a:ext cx="14074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Mesure de pose 6 DDL</a:t>
                </a:r>
              </a:p>
            </p:txBody>
          </p:sp>
        </p:grpSp>
        <p:grpSp>
          <p:nvGrpSpPr>
            <p:cNvPr id="29" name="Groupe 28">
              <a:extLst>
                <a:ext uri="{FF2B5EF4-FFF2-40B4-BE49-F238E27FC236}">
                  <a16:creationId xmlns="" xmlns:a16="http://schemas.microsoft.com/office/drawing/2014/main" id="{D71B90D0-ED37-4B1D-9D89-665EFCC4D614}"/>
                </a:ext>
              </a:extLst>
            </p:cNvPr>
            <p:cNvGrpSpPr/>
            <p:nvPr/>
          </p:nvGrpSpPr>
          <p:grpSpPr>
            <a:xfrm>
              <a:off x="3126912" y="5071290"/>
              <a:ext cx="2160000" cy="1080000"/>
              <a:chOff x="3060000" y="5400000"/>
              <a:chExt cx="2160000" cy="1080000"/>
            </a:xfrm>
          </p:grpSpPr>
          <p:sp>
            <p:nvSpPr>
              <p:cNvPr id="60" name="Rectangle : coins arrondis 59">
                <a:extLst>
                  <a:ext uri="{FF2B5EF4-FFF2-40B4-BE49-F238E27FC236}">
                    <a16:creationId xmlns="" xmlns:a16="http://schemas.microsoft.com/office/drawing/2014/main" id="{5EF506B9-DCDB-4616-9368-15F0A3D138C7}"/>
                  </a:ext>
                </a:extLst>
              </p:cNvPr>
              <p:cNvSpPr/>
              <p:nvPr/>
            </p:nvSpPr>
            <p:spPr>
              <a:xfrm>
                <a:off x="30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="" xmlns:a16="http://schemas.microsoft.com/office/drawing/2014/main" id="{D0664013-FC0E-44F1-A1A2-FAF77273DA8B}"/>
                  </a:ext>
                </a:extLst>
              </p:cNvPr>
              <p:cNvSpPr txBox="1"/>
              <p:nvPr/>
            </p:nvSpPr>
            <p:spPr>
              <a:xfrm>
                <a:off x="3451994" y="5450168"/>
                <a:ext cx="139474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Extension de la plage de mesure</a:t>
                </a:r>
              </a:p>
            </p:txBody>
          </p:sp>
        </p:grpSp>
        <p:grpSp>
          <p:nvGrpSpPr>
            <p:cNvPr id="30" name="Groupe 29">
              <a:extLst>
                <a:ext uri="{FF2B5EF4-FFF2-40B4-BE49-F238E27FC236}">
                  <a16:creationId xmlns="" xmlns:a16="http://schemas.microsoft.com/office/drawing/2014/main" id="{5B47C61D-05B2-4644-9C05-009E99254640}"/>
                </a:ext>
              </a:extLst>
            </p:cNvPr>
            <p:cNvGrpSpPr/>
            <p:nvPr/>
          </p:nvGrpSpPr>
          <p:grpSpPr>
            <a:xfrm>
              <a:off x="5812587" y="5071290"/>
              <a:ext cx="2239381" cy="1080000"/>
              <a:chOff x="5745675" y="5400000"/>
              <a:chExt cx="2239381" cy="1080000"/>
            </a:xfrm>
          </p:grpSpPr>
          <p:sp>
            <p:nvSpPr>
              <p:cNvPr id="61" name="Rectangle : coins arrondis 60">
                <a:extLst>
                  <a:ext uri="{FF2B5EF4-FFF2-40B4-BE49-F238E27FC236}">
                    <a16:creationId xmlns="" xmlns:a16="http://schemas.microsoft.com/office/drawing/2014/main" id="{25E5286D-6CE9-4F7D-80FF-9913F7D724FD}"/>
                  </a:ext>
                </a:extLst>
              </p:cNvPr>
              <p:cNvSpPr/>
              <p:nvPr/>
            </p:nvSpPr>
            <p:spPr>
              <a:xfrm>
                <a:off x="57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="" xmlns:a16="http://schemas.microsoft.com/office/drawing/2014/main" id="{1BC40F3C-54FE-4FA1-9C10-B36E98727318}"/>
                  </a:ext>
                </a:extLst>
              </p:cNvPr>
              <p:cNvSpPr txBox="1"/>
              <p:nvPr/>
            </p:nvSpPr>
            <p:spPr>
              <a:xfrm>
                <a:off x="5745675" y="5496334"/>
                <a:ext cx="2239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Robustesse aux conditions d’imagerie en microscopie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="" xmlns:a16="http://schemas.microsoft.com/office/drawing/2014/main" id="{7324BC4D-3F11-41FC-9975-F205D9A30429}"/>
                </a:ext>
              </a:extLst>
            </p:cNvPr>
            <p:cNvGrpSpPr/>
            <p:nvPr/>
          </p:nvGrpSpPr>
          <p:grpSpPr>
            <a:xfrm>
              <a:off x="8526912" y="5071290"/>
              <a:ext cx="3060000" cy="1080000"/>
              <a:chOff x="8460000" y="5400000"/>
              <a:chExt cx="3060000" cy="1080000"/>
            </a:xfrm>
          </p:grpSpPr>
          <p:sp>
            <p:nvSpPr>
              <p:cNvPr id="62" name="Rectangle : coins arrondis 61">
                <a:extLst>
                  <a:ext uri="{FF2B5EF4-FFF2-40B4-BE49-F238E27FC236}">
                    <a16:creationId xmlns="" xmlns:a16="http://schemas.microsoft.com/office/drawing/2014/main" id="{1CDAE9B0-1074-4668-B129-C7E458C20D92}"/>
                  </a:ext>
                </a:extLst>
              </p:cNvPr>
              <p:cNvSpPr/>
              <p:nvPr/>
            </p:nvSpPr>
            <p:spPr>
              <a:xfrm>
                <a:off x="9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="" xmlns:a16="http://schemas.microsoft.com/office/drawing/2014/main" id="{1BD04E79-C343-4226-B540-A266217A746B}"/>
                  </a:ext>
                </a:extLst>
              </p:cNvPr>
              <p:cNvSpPr txBox="1"/>
              <p:nvPr/>
            </p:nvSpPr>
            <p:spPr>
              <a:xfrm>
                <a:off x="9477456" y="5580150"/>
                <a:ext cx="19250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Applications à la </a:t>
                </a:r>
                <a:r>
                  <a:rPr lang="fr-FR" sz="2000" b="1" dirty="0" err="1"/>
                  <a:t>microrobotique</a:t>
                </a:r>
                <a:endParaRPr lang="fr-FR" sz="2000" b="1" dirty="0"/>
              </a:p>
            </p:txBody>
          </p:sp>
          <p:grpSp>
            <p:nvGrpSpPr>
              <p:cNvPr id="24" name="Groupe 23">
                <a:extLst>
                  <a:ext uri="{FF2B5EF4-FFF2-40B4-BE49-F238E27FC236}">
                    <a16:creationId xmlns="" xmlns:a16="http://schemas.microsoft.com/office/drawing/2014/main" id="{DEF9F1FF-7EC2-4BAF-BEF4-4DE436CB3762}"/>
                  </a:ext>
                </a:extLst>
              </p:cNvPr>
              <p:cNvGrpSpPr/>
              <p:nvPr/>
            </p:nvGrpSpPr>
            <p:grpSpPr>
              <a:xfrm>
                <a:off x="8460000" y="5760000"/>
                <a:ext cx="360000" cy="360000"/>
                <a:chOff x="8460000" y="5760000"/>
                <a:chExt cx="360000" cy="360000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="" xmlns:a16="http://schemas.microsoft.com/office/drawing/2014/main" id="{CFA1528C-64B5-4CFF-9EF1-4F01C1C1B5A7}"/>
                    </a:ext>
                  </a:extLst>
                </p:cNvPr>
                <p:cNvCxnSpPr/>
                <p:nvPr/>
              </p:nvCxnSpPr>
              <p:spPr>
                <a:xfrm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>
                  <a:extLst>
                    <a:ext uri="{FF2B5EF4-FFF2-40B4-BE49-F238E27FC236}">
                      <a16:creationId xmlns="" xmlns:a16="http://schemas.microsoft.com/office/drawing/2014/main" id="{0C0B65FB-ED15-45C3-B917-85E318E7D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9" name="TextBox 68"/>
            <p:cNvSpPr txBox="1"/>
            <p:nvPr/>
          </p:nvSpPr>
          <p:spPr>
            <a:xfrm>
              <a:off x="196232" y="4528940"/>
              <a:ext cx="2321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Objectifs de recherche</a:t>
              </a: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150885" y="4450132"/>
              <a:ext cx="11588533" cy="1917788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0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État de l’art</a:t>
            </a:r>
          </a:p>
        </p:txBody>
      </p:sp>
      <p:sp>
        <p:nvSpPr>
          <p:cNvPr id="72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7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74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75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76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78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81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9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96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05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23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4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5390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40753</TotalTime>
  <Words>4330</Words>
  <Application>Microsoft Office PowerPoint</Application>
  <PresentationFormat>Widescreen</PresentationFormat>
  <Paragraphs>821</Paragraphs>
  <Slides>52</Slides>
  <Notes>52</Notes>
  <HiddenSlides>0</HiddenSlides>
  <MMClips>27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1567</cp:revision>
  <dcterms:created xsi:type="dcterms:W3CDTF">2017-10-25T09:06:20Z</dcterms:created>
  <dcterms:modified xsi:type="dcterms:W3CDTF">2021-10-07T13:11:05Z</dcterms:modified>
</cp:coreProperties>
</file>